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7" r:id="rId2"/>
    <p:sldId id="262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2" r:id="rId14"/>
    <p:sldId id="291" r:id="rId15"/>
    <p:sldId id="283" r:id="rId16"/>
    <p:sldId id="284" r:id="rId17"/>
    <p:sldId id="285" r:id="rId18"/>
    <p:sldId id="286" r:id="rId19"/>
    <p:sldId id="287" r:id="rId20"/>
  </p:sldIdLst>
  <p:sldSz cx="9144000" cy="6858000" type="screen4x3"/>
  <p:notesSz cx="9283700" cy="6946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EB973C"/>
    <a:srgbClr val="CC0066"/>
    <a:srgbClr val="FF5050"/>
    <a:srgbClr val="79689E"/>
    <a:srgbClr val="60C3E5"/>
    <a:srgbClr val="F9D729"/>
    <a:srgbClr val="B72730"/>
    <a:srgbClr val="33A65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19" autoAdjust="0"/>
    <p:restoredTop sz="95388" autoAdjust="0"/>
  </p:normalViewPr>
  <p:slideViewPr>
    <p:cSldViewPr>
      <p:cViewPr>
        <p:scale>
          <a:sx n="50" d="100"/>
          <a:sy n="50" d="100"/>
        </p:scale>
        <p:origin x="-105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3301A7-08A1-4C41-80D3-BCB93E90E6BE}" type="doc">
      <dgm:prSet loTypeId="urn:microsoft.com/office/officeart/2005/8/layout/gear1" loCatId="relationship" qsTypeId="urn:microsoft.com/office/officeart/2005/8/quickstyle/simple4" qsCatId="simple" csTypeId="urn:microsoft.com/office/officeart/2005/8/colors/accent2_5" csCatId="accent2" phldr="1"/>
      <dgm:spPr/>
    </dgm:pt>
    <dgm:pt modelId="{D5D7E379-1319-4166-821F-8952BCEC69CE}">
      <dgm:prSet phldrT="[Text]" custT="1"/>
      <dgm:spPr/>
      <dgm:t>
        <a:bodyPr/>
        <a:lstStyle/>
        <a:p>
          <a:r>
            <a:rPr lang="ro-RO" sz="12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Îmbunătățesc aptitudinile mentale</a:t>
          </a:r>
          <a:endParaRPr lang="ro-RO" sz="12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C8B4F35-1A85-430F-88B1-D1D779DADE2D}" type="parTrans" cxnId="{DDCE3EA6-ABC9-4BFF-AC2E-E6B2E7B981C3}">
      <dgm:prSet/>
      <dgm:spPr/>
      <dgm:t>
        <a:bodyPr/>
        <a:lstStyle/>
        <a:p>
          <a:endParaRPr lang="ro-RO"/>
        </a:p>
      </dgm:t>
    </dgm:pt>
    <dgm:pt modelId="{CCFDFAEC-C298-4681-A989-1AFD02604A1D}" type="sibTrans" cxnId="{DDCE3EA6-ABC9-4BFF-AC2E-E6B2E7B981C3}">
      <dgm:prSet/>
      <dgm:spPr/>
      <dgm:t>
        <a:bodyPr/>
        <a:lstStyle/>
        <a:p>
          <a:endParaRPr lang="ro-RO"/>
        </a:p>
      </dgm:t>
    </dgm:pt>
    <dgm:pt modelId="{E0AE65C9-4466-4D07-89FE-09B1ED4D98B4}">
      <dgm:prSet phldrT="[Text]" custT="1"/>
      <dgm:spPr/>
      <dgm:t>
        <a:bodyPr/>
        <a:lstStyle/>
        <a:p>
          <a:r>
            <a:rPr lang="ro-RO" sz="12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alimente</a:t>
          </a:r>
          <a:endParaRPr lang="ro-RO" sz="12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F45426-4F95-4C03-AE87-C7AAC36FE18D}" type="parTrans" cxnId="{00C0ADE9-4FE8-4258-A96F-37BB9761EB78}">
      <dgm:prSet/>
      <dgm:spPr/>
      <dgm:t>
        <a:bodyPr/>
        <a:lstStyle/>
        <a:p>
          <a:endParaRPr lang="ro-RO"/>
        </a:p>
      </dgm:t>
    </dgm:pt>
    <dgm:pt modelId="{0D8F4921-378D-47E9-8646-BD684754C631}" type="sibTrans" cxnId="{00C0ADE9-4FE8-4258-A96F-37BB9761EB78}">
      <dgm:prSet/>
      <dgm:spPr/>
      <dgm:t>
        <a:bodyPr/>
        <a:lstStyle/>
        <a:p>
          <a:endParaRPr lang="ro-RO"/>
        </a:p>
      </dgm:t>
    </dgm:pt>
    <dgm:pt modelId="{576EEAA0-F38C-4BB0-A269-6C62FCC25807}">
      <dgm:prSet phldrT="[Text]" custT="1"/>
      <dgm:spPr/>
      <dgm:t>
        <a:bodyPr/>
        <a:lstStyle/>
        <a:p>
          <a:r>
            <a:rPr lang="ro-RO" sz="12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Substanțe din alimente</a:t>
          </a:r>
          <a:endParaRPr lang="ro-RO" sz="12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18FD12-8237-4D33-8CFB-91991FDDD46B}" type="parTrans" cxnId="{5C3ED652-88B1-44D8-B8DE-453BCE906470}">
      <dgm:prSet/>
      <dgm:spPr/>
      <dgm:t>
        <a:bodyPr/>
        <a:lstStyle/>
        <a:p>
          <a:endParaRPr lang="ro-RO"/>
        </a:p>
      </dgm:t>
    </dgm:pt>
    <dgm:pt modelId="{E13EFDCC-9CD3-401F-87C3-405D8DD2F33F}" type="sibTrans" cxnId="{5C3ED652-88B1-44D8-B8DE-453BCE906470}">
      <dgm:prSet/>
      <dgm:spPr/>
      <dgm:t>
        <a:bodyPr/>
        <a:lstStyle/>
        <a:p>
          <a:endParaRPr lang="ro-RO"/>
        </a:p>
      </dgm:t>
    </dgm:pt>
    <dgm:pt modelId="{F062CEC9-2D8C-4FE3-9305-6616F3724D6E}" type="pres">
      <dgm:prSet presAssocID="{0C3301A7-08A1-4C41-80D3-BCB93E90E6B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F77DE5F-4E61-43AB-A8AB-189AEB092924}" type="pres">
      <dgm:prSet presAssocID="{D5D7E379-1319-4166-821F-8952BCEC69CE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02826F9-EBCE-4DCB-BF0D-DFD16A17F3A0}" type="pres">
      <dgm:prSet presAssocID="{D5D7E379-1319-4166-821F-8952BCEC69CE}" presName="gear1srcNode" presStyleLbl="node1" presStyleIdx="0" presStyleCnt="3"/>
      <dgm:spPr/>
      <dgm:t>
        <a:bodyPr/>
        <a:lstStyle/>
        <a:p>
          <a:endParaRPr lang="ro-RO"/>
        </a:p>
      </dgm:t>
    </dgm:pt>
    <dgm:pt modelId="{8FC9B453-69EE-4D4E-B71D-E0D862B0B6BE}" type="pres">
      <dgm:prSet presAssocID="{D5D7E379-1319-4166-821F-8952BCEC69CE}" presName="gear1dstNode" presStyleLbl="node1" presStyleIdx="0" presStyleCnt="3"/>
      <dgm:spPr/>
      <dgm:t>
        <a:bodyPr/>
        <a:lstStyle/>
        <a:p>
          <a:endParaRPr lang="ro-RO"/>
        </a:p>
      </dgm:t>
    </dgm:pt>
    <dgm:pt modelId="{CA5EA1BA-3893-4B20-972B-3AC4B9533A6E}" type="pres">
      <dgm:prSet presAssocID="{E0AE65C9-4466-4D07-89FE-09B1ED4D98B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950A7E5-E6A1-4216-8AC4-28FFF7E7DAA3}" type="pres">
      <dgm:prSet presAssocID="{E0AE65C9-4466-4D07-89FE-09B1ED4D98B4}" presName="gear2srcNode" presStyleLbl="node1" presStyleIdx="1" presStyleCnt="3"/>
      <dgm:spPr/>
      <dgm:t>
        <a:bodyPr/>
        <a:lstStyle/>
        <a:p>
          <a:endParaRPr lang="ro-RO"/>
        </a:p>
      </dgm:t>
    </dgm:pt>
    <dgm:pt modelId="{13B94D3A-B4F7-464C-A7F6-A3A1B6CEF00D}" type="pres">
      <dgm:prSet presAssocID="{E0AE65C9-4466-4D07-89FE-09B1ED4D98B4}" presName="gear2dstNode" presStyleLbl="node1" presStyleIdx="1" presStyleCnt="3"/>
      <dgm:spPr/>
      <dgm:t>
        <a:bodyPr/>
        <a:lstStyle/>
        <a:p>
          <a:endParaRPr lang="ro-RO"/>
        </a:p>
      </dgm:t>
    </dgm:pt>
    <dgm:pt modelId="{D28AC1B1-38CC-4945-919A-1285ACFD0D70}" type="pres">
      <dgm:prSet presAssocID="{576EEAA0-F38C-4BB0-A269-6C62FCC25807}" presName="gear3" presStyleLbl="node1" presStyleIdx="2" presStyleCnt="3"/>
      <dgm:spPr/>
      <dgm:t>
        <a:bodyPr/>
        <a:lstStyle/>
        <a:p>
          <a:endParaRPr lang="ro-RO"/>
        </a:p>
      </dgm:t>
    </dgm:pt>
    <dgm:pt modelId="{9751B475-FB22-4326-854D-5CDFDEED59C4}" type="pres">
      <dgm:prSet presAssocID="{576EEAA0-F38C-4BB0-A269-6C62FCC2580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4F99B5A4-0B1F-480A-9A31-547E9A68AA05}" type="pres">
      <dgm:prSet presAssocID="{576EEAA0-F38C-4BB0-A269-6C62FCC25807}" presName="gear3srcNode" presStyleLbl="node1" presStyleIdx="2" presStyleCnt="3"/>
      <dgm:spPr/>
      <dgm:t>
        <a:bodyPr/>
        <a:lstStyle/>
        <a:p>
          <a:endParaRPr lang="ro-RO"/>
        </a:p>
      </dgm:t>
    </dgm:pt>
    <dgm:pt modelId="{94B8EFAF-1EF2-42B5-B07D-96CBBC0A6029}" type="pres">
      <dgm:prSet presAssocID="{576EEAA0-F38C-4BB0-A269-6C62FCC25807}" presName="gear3dstNode" presStyleLbl="node1" presStyleIdx="2" presStyleCnt="3"/>
      <dgm:spPr/>
      <dgm:t>
        <a:bodyPr/>
        <a:lstStyle/>
        <a:p>
          <a:endParaRPr lang="ro-RO"/>
        </a:p>
      </dgm:t>
    </dgm:pt>
    <dgm:pt modelId="{C9BCA8F7-77FD-435B-BF40-4BC5DE0ABE47}" type="pres">
      <dgm:prSet presAssocID="{CCFDFAEC-C298-4681-A989-1AFD02604A1D}" presName="connector1" presStyleLbl="sibTrans2D1" presStyleIdx="0" presStyleCnt="3"/>
      <dgm:spPr/>
      <dgm:t>
        <a:bodyPr/>
        <a:lstStyle/>
        <a:p>
          <a:endParaRPr lang="ro-RO"/>
        </a:p>
      </dgm:t>
    </dgm:pt>
    <dgm:pt modelId="{0D82A398-8C2E-4FC3-9F26-82F5DE243427}" type="pres">
      <dgm:prSet presAssocID="{0D8F4921-378D-47E9-8646-BD684754C631}" presName="connector2" presStyleLbl="sibTrans2D1" presStyleIdx="1" presStyleCnt="3"/>
      <dgm:spPr/>
      <dgm:t>
        <a:bodyPr/>
        <a:lstStyle/>
        <a:p>
          <a:endParaRPr lang="ro-RO"/>
        </a:p>
      </dgm:t>
    </dgm:pt>
    <dgm:pt modelId="{4E4A302A-9A6C-4E0B-99A3-B1ECCACA4271}" type="pres">
      <dgm:prSet presAssocID="{E13EFDCC-9CD3-401F-87C3-405D8DD2F33F}" presName="connector3" presStyleLbl="sibTrans2D1" presStyleIdx="2" presStyleCnt="3"/>
      <dgm:spPr/>
      <dgm:t>
        <a:bodyPr/>
        <a:lstStyle/>
        <a:p>
          <a:endParaRPr lang="ro-RO"/>
        </a:p>
      </dgm:t>
    </dgm:pt>
  </dgm:ptLst>
  <dgm:cxnLst>
    <dgm:cxn modelId="{1ED4215B-12B6-4CBF-A56F-ED79870E20EA}" type="presOf" srcId="{0D8F4921-378D-47E9-8646-BD684754C631}" destId="{0D82A398-8C2E-4FC3-9F26-82F5DE243427}" srcOrd="0" destOrd="0" presId="urn:microsoft.com/office/officeart/2005/8/layout/gear1"/>
    <dgm:cxn modelId="{9821EA5B-A453-4C36-BFB9-B6D49B1D0804}" type="presOf" srcId="{576EEAA0-F38C-4BB0-A269-6C62FCC25807}" destId="{4F99B5A4-0B1F-480A-9A31-547E9A68AA05}" srcOrd="2" destOrd="0" presId="urn:microsoft.com/office/officeart/2005/8/layout/gear1"/>
    <dgm:cxn modelId="{F1A4BC85-5884-41F1-9E62-D51F1C5694BC}" type="presOf" srcId="{576EEAA0-F38C-4BB0-A269-6C62FCC25807}" destId="{D28AC1B1-38CC-4945-919A-1285ACFD0D70}" srcOrd="0" destOrd="0" presId="urn:microsoft.com/office/officeart/2005/8/layout/gear1"/>
    <dgm:cxn modelId="{00C0ADE9-4FE8-4258-A96F-37BB9761EB78}" srcId="{0C3301A7-08A1-4C41-80D3-BCB93E90E6BE}" destId="{E0AE65C9-4466-4D07-89FE-09B1ED4D98B4}" srcOrd="1" destOrd="0" parTransId="{0BF45426-4F95-4C03-AE87-C7AAC36FE18D}" sibTransId="{0D8F4921-378D-47E9-8646-BD684754C631}"/>
    <dgm:cxn modelId="{808F0BEF-B084-4957-BC85-49835F1A44EF}" type="presOf" srcId="{576EEAA0-F38C-4BB0-A269-6C62FCC25807}" destId="{9751B475-FB22-4326-854D-5CDFDEED59C4}" srcOrd="1" destOrd="0" presId="urn:microsoft.com/office/officeart/2005/8/layout/gear1"/>
    <dgm:cxn modelId="{34BC067A-17E1-4651-AA44-036541481E34}" type="presOf" srcId="{D5D7E379-1319-4166-821F-8952BCEC69CE}" destId="{CF77DE5F-4E61-43AB-A8AB-189AEB092924}" srcOrd="0" destOrd="0" presId="urn:microsoft.com/office/officeart/2005/8/layout/gear1"/>
    <dgm:cxn modelId="{E6C4D4ED-906D-4DB2-B172-F2C0BA2ECA12}" type="presOf" srcId="{E0AE65C9-4466-4D07-89FE-09B1ED4D98B4}" destId="{13B94D3A-B4F7-464C-A7F6-A3A1B6CEF00D}" srcOrd="2" destOrd="0" presId="urn:microsoft.com/office/officeart/2005/8/layout/gear1"/>
    <dgm:cxn modelId="{AFF253BA-C16F-4D6A-ACB0-0DDA8E513291}" type="presOf" srcId="{D5D7E379-1319-4166-821F-8952BCEC69CE}" destId="{8FC9B453-69EE-4D4E-B71D-E0D862B0B6BE}" srcOrd="2" destOrd="0" presId="urn:microsoft.com/office/officeart/2005/8/layout/gear1"/>
    <dgm:cxn modelId="{5C3ED652-88B1-44D8-B8DE-453BCE906470}" srcId="{0C3301A7-08A1-4C41-80D3-BCB93E90E6BE}" destId="{576EEAA0-F38C-4BB0-A269-6C62FCC25807}" srcOrd="2" destOrd="0" parTransId="{6A18FD12-8237-4D33-8CFB-91991FDDD46B}" sibTransId="{E13EFDCC-9CD3-401F-87C3-405D8DD2F33F}"/>
    <dgm:cxn modelId="{F2F2359A-C195-45CE-877A-D6FDD5EDC38B}" type="presOf" srcId="{E13EFDCC-9CD3-401F-87C3-405D8DD2F33F}" destId="{4E4A302A-9A6C-4E0B-99A3-B1ECCACA4271}" srcOrd="0" destOrd="0" presId="urn:microsoft.com/office/officeart/2005/8/layout/gear1"/>
    <dgm:cxn modelId="{554679F7-03B1-48B6-8A99-355AB920CD64}" type="presOf" srcId="{D5D7E379-1319-4166-821F-8952BCEC69CE}" destId="{702826F9-EBCE-4DCB-BF0D-DFD16A17F3A0}" srcOrd="1" destOrd="0" presId="urn:microsoft.com/office/officeart/2005/8/layout/gear1"/>
    <dgm:cxn modelId="{A2BBFA86-5748-4C3A-B0D0-4F3A8B9D243D}" type="presOf" srcId="{E0AE65C9-4466-4D07-89FE-09B1ED4D98B4}" destId="{CA5EA1BA-3893-4B20-972B-3AC4B9533A6E}" srcOrd="0" destOrd="0" presId="urn:microsoft.com/office/officeart/2005/8/layout/gear1"/>
    <dgm:cxn modelId="{BC56F642-6A0B-4993-AB56-D098080DDDB6}" type="presOf" srcId="{E0AE65C9-4466-4D07-89FE-09B1ED4D98B4}" destId="{8950A7E5-E6A1-4216-8AC4-28FFF7E7DAA3}" srcOrd="1" destOrd="0" presId="urn:microsoft.com/office/officeart/2005/8/layout/gear1"/>
    <dgm:cxn modelId="{5D8DDAE0-A6AD-48D9-A967-F6194DDF4EAA}" type="presOf" srcId="{0C3301A7-08A1-4C41-80D3-BCB93E90E6BE}" destId="{F062CEC9-2D8C-4FE3-9305-6616F3724D6E}" srcOrd="0" destOrd="0" presId="urn:microsoft.com/office/officeart/2005/8/layout/gear1"/>
    <dgm:cxn modelId="{DDCE3EA6-ABC9-4BFF-AC2E-E6B2E7B981C3}" srcId="{0C3301A7-08A1-4C41-80D3-BCB93E90E6BE}" destId="{D5D7E379-1319-4166-821F-8952BCEC69CE}" srcOrd="0" destOrd="0" parTransId="{5C8B4F35-1A85-430F-88B1-D1D779DADE2D}" sibTransId="{CCFDFAEC-C298-4681-A989-1AFD02604A1D}"/>
    <dgm:cxn modelId="{DE1405AF-AF91-4054-AEEE-974A30003F6B}" type="presOf" srcId="{576EEAA0-F38C-4BB0-A269-6C62FCC25807}" destId="{94B8EFAF-1EF2-42B5-B07D-96CBBC0A6029}" srcOrd="3" destOrd="0" presId="urn:microsoft.com/office/officeart/2005/8/layout/gear1"/>
    <dgm:cxn modelId="{57674E47-7943-40F5-903D-7DC28661046D}" type="presOf" srcId="{CCFDFAEC-C298-4681-A989-1AFD02604A1D}" destId="{C9BCA8F7-77FD-435B-BF40-4BC5DE0ABE47}" srcOrd="0" destOrd="0" presId="urn:microsoft.com/office/officeart/2005/8/layout/gear1"/>
    <dgm:cxn modelId="{7AA6EF59-BB19-4981-9F12-D0245FE213C0}" type="presParOf" srcId="{F062CEC9-2D8C-4FE3-9305-6616F3724D6E}" destId="{CF77DE5F-4E61-43AB-A8AB-189AEB092924}" srcOrd="0" destOrd="0" presId="urn:microsoft.com/office/officeart/2005/8/layout/gear1"/>
    <dgm:cxn modelId="{31B4E03B-7BDB-42E8-8688-A41ABE2F1ACC}" type="presParOf" srcId="{F062CEC9-2D8C-4FE3-9305-6616F3724D6E}" destId="{702826F9-EBCE-4DCB-BF0D-DFD16A17F3A0}" srcOrd="1" destOrd="0" presId="urn:microsoft.com/office/officeart/2005/8/layout/gear1"/>
    <dgm:cxn modelId="{88EED14F-F80A-4CD8-B1A4-FD7722C2653F}" type="presParOf" srcId="{F062CEC9-2D8C-4FE3-9305-6616F3724D6E}" destId="{8FC9B453-69EE-4D4E-B71D-E0D862B0B6BE}" srcOrd="2" destOrd="0" presId="urn:microsoft.com/office/officeart/2005/8/layout/gear1"/>
    <dgm:cxn modelId="{FEA0CEAB-CDA3-4A29-9E3F-BDD9699A9425}" type="presParOf" srcId="{F062CEC9-2D8C-4FE3-9305-6616F3724D6E}" destId="{CA5EA1BA-3893-4B20-972B-3AC4B9533A6E}" srcOrd="3" destOrd="0" presId="urn:microsoft.com/office/officeart/2005/8/layout/gear1"/>
    <dgm:cxn modelId="{817FC857-0F30-4228-8F1A-3B4B859AA827}" type="presParOf" srcId="{F062CEC9-2D8C-4FE3-9305-6616F3724D6E}" destId="{8950A7E5-E6A1-4216-8AC4-28FFF7E7DAA3}" srcOrd="4" destOrd="0" presId="urn:microsoft.com/office/officeart/2005/8/layout/gear1"/>
    <dgm:cxn modelId="{DEF0F5AC-840E-4C86-A4CE-C9D5C61530DC}" type="presParOf" srcId="{F062CEC9-2D8C-4FE3-9305-6616F3724D6E}" destId="{13B94D3A-B4F7-464C-A7F6-A3A1B6CEF00D}" srcOrd="5" destOrd="0" presId="urn:microsoft.com/office/officeart/2005/8/layout/gear1"/>
    <dgm:cxn modelId="{14483D50-A118-4F26-A54E-06A58071CD64}" type="presParOf" srcId="{F062CEC9-2D8C-4FE3-9305-6616F3724D6E}" destId="{D28AC1B1-38CC-4945-919A-1285ACFD0D70}" srcOrd="6" destOrd="0" presId="urn:microsoft.com/office/officeart/2005/8/layout/gear1"/>
    <dgm:cxn modelId="{DF000800-3DE9-4959-BBD7-C94DA8B9BB86}" type="presParOf" srcId="{F062CEC9-2D8C-4FE3-9305-6616F3724D6E}" destId="{9751B475-FB22-4326-854D-5CDFDEED59C4}" srcOrd="7" destOrd="0" presId="urn:microsoft.com/office/officeart/2005/8/layout/gear1"/>
    <dgm:cxn modelId="{F17C99A3-BF24-4DF4-A1D2-648CB95449D4}" type="presParOf" srcId="{F062CEC9-2D8C-4FE3-9305-6616F3724D6E}" destId="{4F99B5A4-0B1F-480A-9A31-547E9A68AA05}" srcOrd="8" destOrd="0" presId="urn:microsoft.com/office/officeart/2005/8/layout/gear1"/>
    <dgm:cxn modelId="{F004C177-84C9-44BE-A062-0D877C055982}" type="presParOf" srcId="{F062CEC9-2D8C-4FE3-9305-6616F3724D6E}" destId="{94B8EFAF-1EF2-42B5-B07D-96CBBC0A6029}" srcOrd="9" destOrd="0" presId="urn:microsoft.com/office/officeart/2005/8/layout/gear1"/>
    <dgm:cxn modelId="{1ACD46D2-2224-4360-B12E-CE5360062AA2}" type="presParOf" srcId="{F062CEC9-2D8C-4FE3-9305-6616F3724D6E}" destId="{C9BCA8F7-77FD-435B-BF40-4BC5DE0ABE47}" srcOrd="10" destOrd="0" presId="urn:microsoft.com/office/officeart/2005/8/layout/gear1"/>
    <dgm:cxn modelId="{B8098DEA-321D-4348-A952-73BFC6B0C178}" type="presParOf" srcId="{F062CEC9-2D8C-4FE3-9305-6616F3724D6E}" destId="{0D82A398-8C2E-4FC3-9F26-82F5DE243427}" srcOrd="11" destOrd="0" presId="urn:microsoft.com/office/officeart/2005/8/layout/gear1"/>
    <dgm:cxn modelId="{D5446B97-6AA8-4791-9712-D18E114F4439}" type="presParOf" srcId="{F062CEC9-2D8C-4FE3-9305-6616F3724D6E}" destId="{4E4A302A-9A6C-4E0B-99A3-B1ECCACA4271}" srcOrd="12" destOrd="0" presId="urn:microsoft.com/office/officeart/2005/8/layout/gear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F6D948-99AC-4625-9E73-6ABDAC6211A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2_5" csCatId="accent2" phldr="1"/>
      <dgm:spPr/>
    </dgm:pt>
    <dgm:pt modelId="{4C81459E-5EFF-4359-A4E4-A5593D881E7B}">
      <dgm:prSet phldrT="[Text]" custT="1"/>
      <dgm:spPr/>
      <dgm:t>
        <a:bodyPr/>
        <a:lstStyle/>
        <a:p>
          <a:r>
            <a:rPr lang="ro-RO" sz="16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Sistem nervos</a:t>
          </a:r>
          <a:endParaRPr lang="ro-RO" sz="16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E84C52-0984-432F-9856-884D529F68AC}" type="parTrans" cxnId="{878356A8-ADCA-4CDA-9F44-89596EE3865B}">
      <dgm:prSet/>
      <dgm:spPr/>
      <dgm:t>
        <a:bodyPr/>
        <a:lstStyle/>
        <a:p>
          <a:endParaRPr lang="ro-RO"/>
        </a:p>
      </dgm:t>
    </dgm:pt>
    <dgm:pt modelId="{AAA5525A-E2D3-4B25-8367-BD16736C819C}" type="sibTrans" cxnId="{878356A8-ADCA-4CDA-9F44-89596EE3865B}">
      <dgm:prSet/>
      <dgm:spPr/>
      <dgm:t>
        <a:bodyPr/>
        <a:lstStyle/>
        <a:p>
          <a:endParaRPr lang="ro-RO"/>
        </a:p>
      </dgm:t>
    </dgm:pt>
    <dgm:pt modelId="{562F553A-AA39-456C-B146-82ABCC5550E1}">
      <dgm:prSet phldrT="[Text]" custT="1"/>
      <dgm:spPr/>
      <dgm:t>
        <a:bodyPr/>
        <a:lstStyle/>
        <a:p>
          <a:r>
            <a:rPr lang="ro-RO" sz="16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Circulația sangvină</a:t>
          </a:r>
          <a:endParaRPr lang="ro-RO" sz="16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3A4825-836F-46EE-A8CB-6D04CE0CF4A3}" type="parTrans" cxnId="{DF03FD9C-4C45-4DBF-85AF-5C2BC3D498EF}">
      <dgm:prSet/>
      <dgm:spPr/>
      <dgm:t>
        <a:bodyPr/>
        <a:lstStyle/>
        <a:p>
          <a:endParaRPr lang="ro-RO"/>
        </a:p>
      </dgm:t>
    </dgm:pt>
    <dgm:pt modelId="{C2143A93-2A81-4B98-8B3A-364B6C2C0178}" type="sibTrans" cxnId="{DF03FD9C-4C45-4DBF-85AF-5C2BC3D498EF}">
      <dgm:prSet/>
      <dgm:spPr/>
      <dgm:t>
        <a:bodyPr/>
        <a:lstStyle/>
        <a:p>
          <a:endParaRPr lang="ro-RO"/>
        </a:p>
      </dgm:t>
    </dgm:pt>
    <dgm:pt modelId="{82307786-5EEE-4BC5-B14A-971D155148CA}">
      <dgm:prSet phldrT="[Text]" custT="1"/>
      <dgm:spPr/>
      <dgm:t>
        <a:bodyPr/>
        <a:lstStyle/>
        <a:p>
          <a:r>
            <a:rPr lang="ro-RO" sz="16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Funcțiile cognitive</a:t>
          </a:r>
          <a:endParaRPr lang="ro-RO" sz="1600" b="1" dirty="0">
            <a:solidFill>
              <a:srgbClr val="FFC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0A1ED4-F6D3-4F35-B699-FF3B7364BBE0}" type="parTrans" cxnId="{ABEE5286-D355-4D7D-B5B1-0133F1AF4AF1}">
      <dgm:prSet/>
      <dgm:spPr/>
      <dgm:t>
        <a:bodyPr/>
        <a:lstStyle/>
        <a:p>
          <a:endParaRPr lang="ro-RO"/>
        </a:p>
      </dgm:t>
    </dgm:pt>
    <dgm:pt modelId="{1883ECC8-EB21-4B88-A9C2-D1C980494A9F}" type="sibTrans" cxnId="{ABEE5286-D355-4D7D-B5B1-0133F1AF4AF1}">
      <dgm:prSet/>
      <dgm:spPr/>
      <dgm:t>
        <a:bodyPr/>
        <a:lstStyle/>
        <a:p>
          <a:endParaRPr lang="ro-RO"/>
        </a:p>
      </dgm:t>
    </dgm:pt>
    <dgm:pt modelId="{D86C1788-19AA-4A57-9F8E-D70CAF726A06}" type="pres">
      <dgm:prSet presAssocID="{52F6D948-99AC-4625-9E73-6ABDAC6211A0}" presName="Name0" presStyleCnt="0">
        <dgm:presLayoutVars>
          <dgm:dir/>
          <dgm:resizeHandles val="exact"/>
        </dgm:presLayoutVars>
      </dgm:prSet>
      <dgm:spPr/>
    </dgm:pt>
    <dgm:pt modelId="{B384C6C6-E2DA-48BA-8EC8-0B62E4DF57DE}" type="pres">
      <dgm:prSet presAssocID="{52F6D948-99AC-4625-9E73-6ABDAC6211A0}" presName="vNodes" presStyleCnt="0"/>
      <dgm:spPr/>
    </dgm:pt>
    <dgm:pt modelId="{BBC86BB7-C461-4429-8C14-07D73445368B}" type="pres">
      <dgm:prSet presAssocID="{4C81459E-5EFF-4359-A4E4-A5593D881E7B}" presName="node" presStyleLbl="node1" presStyleIdx="0" presStyleCnt="3" custScaleX="151636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E258727-4107-4760-8CB7-7021CA644AE5}" type="pres">
      <dgm:prSet presAssocID="{AAA5525A-E2D3-4B25-8367-BD16736C819C}" presName="spacerT" presStyleCnt="0"/>
      <dgm:spPr/>
    </dgm:pt>
    <dgm:pt modelId="{97112D71-2DC1-4BC5-B590-30768FFE4893}" type="pres">
      <dgm:prSet presAssocID="{AAA5525A-E2D3-4B25-8367-BD16736C819C}" presName="sibTrans" presStyleLbl="sibTrans2D1" presStyleIdx="0" presStyleCnt="2"/>
      <dgm:spPr/>
      <dgm:t>
        <a:bodyPr/>
        <a:lstStyle/>
        <a:p>
          <a:endParaRPr lang="ro-RO"/>
        </a:p>
      </dgm:t>
    </dgm:pt>
    <dgm:pt modelId="{1B905F56-C658-4F19-806F-A1C174561CBF}" type="pres">
      <dgm:prSet presAssocID="{AAA5525A-E2D3-4B25-8367-BD16736C819C}" presName="spacerB" presStyleCnt="0"/>
      <dgm:spPr/>
    </dgm:pt>
    <dgm:pt modelId="{A94A4802-EA48-440E-A968-CB14C26A1971}" type="pres">
      <dgm:prSet presAssocID="{562F553A-AA39-456C-B146-82ABCC5550E1}" presName="node" presStyleLbl="node1" presStyleIdx="1" presStyleCnt="3" custScaleX="151636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A02C243-4997-421E-B445-BFEE1D843212}" type="pres">
      <dgm:prSet presAssocID="{52F6D948-99AC-4625-9E73-6ABDAC6211A0}" presName="sibTransLast" presStyleLbl="sibTrans2D1" presStyleIdx="1" presStyleCnt="2"/>
      <dgm:spPr/>
      <dgm:t>
        <a:bodyPr/>
        <a:lstStyle/>
        <a:p>
          <a:endParaRPr lang="ro-RO"/>
        </a:p>
      </dgm:t>
    </dgm:pt>
    <dgm:pt modelId="{8ADBC26E-4EBD-48A3-86DE-6C0679CCB355}" type="pres">
      <dgm:prSet presAssocID="{52F6D948-99AC-4625-9E73-6ABDAC6211A0}" presName="connectorText" presStyleLbl="sibTrans2D1" presStyleIdx="1" presStyleCnt="2"/>
      <dgm:spPr/>
      <dgm:t>
        <a:bodyPr/>
        <a:lstStyle/>
        <a:p>
          <a:endParaRPr lang="ro-RO"/>
        </a:p>
      </dgm:t>
    </dgm:pt>
    <dgm:pt modelId="{3F6E742A-3200-45EF-8D86-29608DB51E17}" type="pres">
      <dgm:prSet presAssocID="{52F6D948-99AC-4625-9E73-6ABDAC6211A0}" presName="lastNode" presStyleLbl="node1" presStyleIdx="2" presStyleCnt="3" custScaleX="12379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C823993B-A3EF-46FC-A5DF-B487466472E8}" type="presOf" srcId="{C2143A93-2A81-4B98-8B3A-364B6C2C0178}" destId="{8ADBC26E-4EBD-48A3-86DE-6C0679CCB355}" srcOrd="1" destOrd="0" presId="urn:microsoft.com/office/officeart/2005/8/layout/equation2"/>
    <dgm:cxn modelId="{878356A8-ADCA-4CDA-9F44-89596EE3865B}" srcId="{52F6D948-99AC-4625-9E73-6ABDAC6211A0}" destId="{4C81459E-5EFF-4359-A4E4-A5593D881E7B}" srcOrd="0" destOrd="0" parTransId="{4CE84C52-0984-432F-9856-884D529F68AC}" sibTransId="{AAA5525A-E2D3-4B25-8367-BD16736C819C}"/>
    <dgm:cxn modelId="{ABEE5286-D355-4D7D-B5B1-0133F1AF4AF1}" srcId="{52F6D948-99AC-4625-9E73-6ABDAC6211A0}" destId="{82307786-5EEE-4BC5-B14A-971D155148CA}" srcOrd="2" destOrd="0" parTransId="{140A1ED4-F6D3-4F35-B699-FF3B7364BBE0}" sibTransId="{1883ECC8-EB21-4B88-A9C2-D1C980494A9F}"/>
    <dgm:cxn modelId="{9B63EF52-F1CD-4601-8F93-7469703B6EDD}" type="presOf" srcId="{AAA5525A-E2D3-4B25-8367-BD16736C819C}" destId="{97112D71-2DC1-4BC5-B590-30768FFE4893}" srcOrd="0" destOrd="0" presId="urn:microsoft.com/office/officeart/2005/8/layout/equation2"/>
    <dgm:cxn modelId="{76D72C03-25E6-4756-AFD6-00A6C5BFB3FF}" type="presOf" srcId="{562F553A-AA39-456C-B146-82ABCC5550E1}" destId="{A94A4802-EA48-440E-A968-CB14C26A1971}" srcOrd="0" destOrd="0" presId="urn:microsoft.com/office/officeart/2005/8/layout/equation2"/>
    <dgm:cxn modelId="{D5CFB0DF-DC86-44DB-A3EE-A9067FFBFFE1}" type="presOf" srcId="{52F6D948-99AC-4625-9E73-6ABDAC6211A0}" destId="{D86C1788-19AA-4A57-9F8E-D70CAF726A06}" srcOrd="0" destOrd="0" presId="urn:microsoft.com/office/officeart/2005/8/layout/equation2"/>
    <dgm:cxn modelId="{BA9B3557-47D0-488C-A888-0FA3C1573225}" type="presOf" srcId="{4C81459E-5EFF-4359-A4E4-A5593D881E7B}" destId="{BBC86BB7-C461-4429-8C14-07D73445368B}" srcOrd="0" destOrd="0" presId="urn:microsoft.com/office/officeart/2005/8/layout/equation2"/>
    <dgm:cxn modelId="{DF03FD9C-4C45-4DBF-85AF-5C2BC3D498EF}" srcId="{52F6D948-99AC-4625-9E73-6ABDAC6211A0}" destId="{562F553A-AA39-456C-B146-82ABCC5550E1}" srcOrd="1" destOrd="0" parTransId="{493A4825-836F-46EE-A8CB-6D04CE0CF4A3}" sibTransId="{C2143A93-2A81-4B98-8B3A-364B6C2C0178}"/>
    <dgm:cxn modelId="{B5BCAF44-D380-4672-A8F7-FF16639DAEBE}" type="presOf" srcId="{82307786-5EEE-4BC5-B14A-971D155148CA}" destId="{3F6E742A-3200-45EF-8D86-29608DB51E17}" srcOrd="0" destOrd="0" presId="urn:microsoft.com/office/officeart/2005/8/layout/equation2"/>
    <dgm:cxn modelId="{E4C56B77-0C42-44F6-96EC-37FB0139DEB0}" type="presOf" srcId="{C2143A93-2A81-4B98-8B3A-364B6C2C0178}" destId="{9A02C243-4997-421E-B445-BFEE1D843212}" srcOrd="0" destOrd="0" presId="urn:microsoft.com/office/officeart/2005/8/layout/equation2"/>
    <dgm:cxn modelId="{4D514345-35C4-4CBD-ACCF-77C25536ABF4}" type="presParOf" srcId="{D86C1788-19AA-4A57-9F8E-D70CAF726A06}" destId="{B384C6C6-E2DA-48BA-8EC8-0B62E4DF57DE}" srcOrd="0" destOrd="0" presId="urn:microsoft.com/office/officeart/2005/8/layout/equation2"/>
    <dgm:cxn modelId="{F6E7999B-CB5B-46C6-8B8D-2B4421668B7B}" type="presParOf" srcId="{B384C6C6-E2DA-48BA-8EC8-0B62E4DF57DE}" destId="{BBC86BB7-C461-4429-8C14-07D73445368B}" srcOrd="0" destOrd="0" presId="urn:microsoft.com/office/officeart/2005/8/layout/equation2"/>
    <dgm:cxn modelId="{851EC5A5-7992-4F15-B93C-59A749955C50}" type="presParOf" srcId="{B384C6C6-E2DA-48BA-8EC8-0B62E4DF57DE}" destId="{9E258727-4107-4760-8CB7-7021CA644AE5}" srcOrd="1" destOrd="0" presId="urn:microsoft.com/office/officeart/2005/8/layout/equation2"/>
    <dgm:cxn modelId="{1B37BE27-1CF7-4FBD-9A99-87DDCF5FCD70}" type="presParOf" srcId="{B384C6C6-E2DA-48BA-8EC8-0B62E4DF57DE}" destId="{97112D71-2DC1-4BC5-B590-30768FFE4893}" srcOrd="2" destOrd="0" presId="urn:microsoft.com/office/officeart/2005/8/layout/equation2"/>
    <dgm:cxn modelId="{A34367F6-48CB-453D-B653-BB49B0A541C8}" type="presParOf" srcId="{B384C6C6-E2DA-48BA-8EC8-0B62E4DF57DE}" destId="{1B905F56-C658-4F19-806F-A1C174561CBF}" srcOrd="3" destOrd="0" presId="urn:microsoft.com/office/officeart/2005/8/layout/equation2"/>
    <dgm:cxn modelId="{C540D89B-FD1F-46F1-B69B-863D5B764EAA}" type="presParOf" srcId="{B384C6C6-E2DA-48BA-8EC8-0B62E4DF57DE}" destId="{A94A4802-EA48-440E-A968-CB14C26A1971}" srcOrd="4" destOrd="0" presId="urn:microsoft.com/office/officeart/2005/8/layout/equation2"/>
    <dgm:cxn modelId="{682D20EB-EC1B-4793-B3C1-0EA840ACC20C}" type="presParOf" srcId="{D86C1788-19AA-4A57-9F8E-D70CAF726A06}" destId="{9A02C243-4997-421E-B445-BFEE1D843212}" srcOrd="1" destOrd="0" presId="urn:microsoft.com/office/officeart/2005/8/layout/equation2"/>
    <dgm:cxn modelId="{3383F75F-901D-4F79-83E8-7A07FD46B48A}" type="presParOf" srcId="{9A02C243-4997-421E-B445-BFEE1D843212}" destId="{8ADBC26E-4EBD-48A3-86DE-6C0679CCB355}" srcOrd="0" destOrd="0" presId="urn:microsoft.com/office/officeart/2005/8/layout/equation2"/>
    <dgm:cxn modelId="{367C5FBB-7380-4684-8281-3DA5D0B77D60}" type="presParOf" srcId="{D86C1788-19AA-4A57-9F8E-D70CAF726A06}" destId="{3F6E742A-3200-45EF-8D86-29608DB51E17}" srcOrd="2" destOrd="0" presId="urn:microsoft.com/office/officeart/2005/8/layout/equati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C4D71-5903-4AF6-BD85-059DC8EC7076}" type="doc">
      <dgm:prSet loTypeId="urn:microsoft.com/office/officeart/2005/8/layout/radial4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o-RO"/>
        </a:p>
      </dgm:t>
    </dgm:pt>
    <dgm:pt modelId="{16ABE827-08A2-45C8-808D-60629F2F695B}">
      <dgm:prSet phldrT="[Text]"/>
      <dgm:spPr/>
      <dgm:t>
        <a:bodyPr/>
        <a:lstStyle/>
        <a:p>
          <a:r>
            <a:rPr lang="ro-RO" b="1" dirty="0" smtClean="0">
              <a:latin typeface="Times New Roman" pitchFamily="18" charset="0"/>
              <a:cs typeface="Times New Roman" pitchFamily="18" charset="0"/>
            </a:rPr>
            <a:t>Radicali liberi</a:t>
          </a:r>
          <a:endParaRPr lang="ro-RO" b="1" dirty="0">
            <a:latin typeface="Times New Roman" pitchFamily="18" charset="0"/>
            <a:cs typeface="Times New Roman" pitchFamily="18" charset="0"/>
          </a:endParaRPr>
        </a:p>
      </dgm:t>
    </dgm:pt>
    <dgm:pt modelId="{545AFE64-2989-499F-BF01-BC89A7BF5493}" type="parTrans" cxnId="{E76CC2EE-ECD3-403C-B0CC-EEC378E2AC16}">
      <dgm:prSet/>
      <dgm:spPr/>
      <dgm:t>
        <a:bodyPr/>
        <a:lstStyle/>
        <a:p>
          <a:endParaRPr lang="ro-RO"/>
        </a:p>
      </dgm:t>
    </dgm:pt>
    <dgm:pt modelId="{0B31C889-BEFE-4327-943E-E85682AE170E}" type="sibTrans" cxnId="{E76CC2EE-ECD3-403C-B0CC-EEC378E2AC16}">
      <dgm:prSet/>
      <dgm:spPr/>
      <dgm:t>
        <a:bodyPr/>
        <a:lstStyle/>
        <a:p>
          <a:endParaRPr lang="ro-RO"/>
        </a:p>
      </dgm:t>
    </dgm:pt>
    <dgm:pt modelId="{7C71296D-FBCC-433E-B12B-580387EC5519}">
      <dgm:prSet phldrT="[Text]"/>
      <dgm:spPr/>
      <dgm:t>
        <a:bodyPr/>
        <a:lstStyle/>
        <a:p>
          <a:r>
            <a:rPr lang="ro-RO" b="1" dirty="0" smtClean="0">
              <a:latin typeface="Times New Roman" pitchFamily="18" charset="0"/>
              <a:cs typeface="Times New Roman" pitchFamily="18" charset="0"/>
            </a:rPr>
            <a:t>Conținut mare de grăsime</a:t>
          </a:r>
          <a:endParaRPr lang="ro-RO" b="1" dirty="0">
            <a:latin typeface="Times New Roman" pitchFamily="18" charset="0"/>
            <a:cs typeface="Times New Roman" pitchFamily="18" charset="0"/>
          </a:endParaRPr>
        </a:p>
      </dgm:t>
    </dgm:pt>
    <dgm:pt modelId="{F1737FD4-A7C1-4A0F-B497-C6040B8B70EF}" type="parTrans" cxnId="{A0CCF585-A477-4920-A421-CB28FA671D8C}">
      <dgm:prSet/>
      <dgm:spPr/>
      <dgm:t>
        <a:bodyPr/>
        <a:lstStyle/>
        <a:p>
          <a:endParaRPr lang="ro-RO"/>
        </a:p>
      </dgm:t>
    </dgm:pt>
    <dgm:pt modelId="{17FAC445-68B9-4F18-946D-570F9A745B48}" type="sibTrans" cxnId="{A0CCF585-A477-4920-A421-CB28FA671D8C}">
      <dgm:prSet/>
      <dgm:spPr/>
      <dgm:t>
        <a:bodyPr/>
        <a:lstStyle/>
        <a:p>
          <a:endParaRPr lang="ro-RO"/>
        </a:p>
      </dgm:t>
    </dgm:pt>
    <dgm:pt modelId="{62FB905C-A66A-418A-8C50-027CF1FAC93E}">
      <dgm:prSet phldrT="[Text]"/>
      <dgm:spPr/>
      <dgm:t>
        <a:bodyPr/>
        <a:lstStyle/>
        <a:p>
          <a:r>
            <a:rPr lang="ro-RO" b="1" dirty="0" smtClean="0">
              <a:latin typeface="Times New Roman" pitchFamily="18" charset="0"/>
              <a:cs typeface="Times New Roman" pitchFamily="18" charset="0"/>
            </a:rPr>
            <a:t>Necesită mult O₂ </a:t>
          </a:r>
          <a:endParaRPr lang="ro-RO" b="1" dirty="0">
            <a:latin typeface="Times New Roman" pitchFamily="18" charset="0"/>
            <a:cs typeface="Times New Roman" pitchFamily="18" charset="0"/>
          </a:endParaRPr>
        </a:p>
      </dgm:t>
    </dgm:pt>
    <dgm:pt modelId="{BEFBE119-C6C0-4F8B-928F-2A694CA58774}" type="parTrans" cxnId="{228EEE7D-68CA-4825-A91D-6CDEAC1F8A6F}">
      <dgm:prSet/>
      <dgm:spPr/>
      <dgm:t>
        <a:bodyPr/>
        <a:lstStyle/>
        <a:p>
          <a:endParaRPr lang="ro-RO"/>
        </a:p>
      </dgm:t>
    </dgm:pt>
    <dgm:pt modelId="{D881C3D2-DB85-4E91-973E-1CC08F937CAE}" type="sibTrans" cxnId="{228EEE7D-68CA-4825-A91D-6CDEAC1F8A6F}">
      <dgm:prSet/>
      <dgm:spPr/>
      <dgm:t>
        <a:bodyPr/>
        <a:lstStyle/>
        <a:p>
          <a:endParaRPr lang="ro-RO"/>
        </a:p>
      </dgm:t>
    </dgm:pt>
    <dgm:pt modelId="{57B6C18B-0EBA-4D19-8EF4-78F1CF816B0E}" type="pres">
      <dgm:prSet presAssocID="{8A2C4D71-5903-4AF6-BD85-059DC8EC707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B958F9AA-412F-4C2E-B23D-2E2C0DAC5F81}" type="pres">
      <dgm:prSet presAssocID="{16ABE827-08A2-45C8-808D-60629F2F695B}" presName="centerShape" presStyleLbl="node0" presStyleIdx="0" presStyleCnt="1"/>
      <dgm:spPr/>
      <dgm:t>
        <a:bodyPr/>
        <a:lstStyle/>
        <a:p>
          <a:endParaRPr lang="ro-RO"/>
        </a:p>
      </dgm:t>
    </dgm:pt>
    <dgm:pt modelId="{F497E7D4-BE1D-445E-BC01-34AE17F60E9C}" type="pres">
      <dgm:prSet presAssocID="{F1737FD4-A7C1-4A0F-B497-C6040B8B70EF}" presName="parTrans" presStyleLbl="bgSibTrans2D1" presStyleIdx="0" presStyleCnt="2"/>
      <dgm:spPr/>
      <dgm:t>
        <a:bodyPr/>
        <a:lstStyle/>
        <a:p>
          <a:endParaRPr lang="ro-RO"/>
        </a:p>
      </dgm:t>
    </dgm:pt>
    <dgm:pt modelId="{BE8BF9F8-DD96-4695-A0B7-3A5151CB58E1}" type="pres">
      <dgm:prSet presAssocID="{7C71296D-FBCC-433E-B12B-580387EC551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F2EE7106-A63F-4ADB-A90B-AC7415207137}" type="pres">
      <dgm:prSet presAssocID="{BEFBE119-C6C0-4F8B-928F-2A694CA58774}" presName="parTrans" presStyleLbl="bgSibTrans2D1" presStyleIdx="1" presStyleCnt="2"/>
      <dgm:spPr/>
      <dgm:t>
        <a:bodyPr/>
        <a:lstStyle/>
        <a:p>
          <a:endParaRPr lang="ro-RO"/>
        </a:p>
      </dgm:t>
    </dgm:pt>
    <dgm:pt modelId="{FA2C390B-F6FC-4D8B-8CAE-576DEAEF1BF6}" type="pres">
      <dgm:prSet presAssocID="{62FB905C-A66A-418A-8C50-027CF1FAC93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BB372D30-5BB2-4667-8498-604D2A8E3CED}" type="presOf" srcId="{7C71296D-FBCC-433E-B12B-580387EC5519}" destId="{BE8BF9F8-DD96-4695-A0B7-3A5151CB58E1}" srcOrd="0" destOrd="0" presId="urn:microsoft.com/office/officeart/2005/8/layout/radial4"/>
    <dgm:cxn modelId="{E76CC2EE-ECD3-403C-B0CC-EEC378E2AC16}" srcId="{8A2C4D71-5903-4AF6-BD85-059DC8EC7076}" destId="{16ABE827-08A2-45C8-808D-60629F2F695B}" srcOrd="0" destOrd="0" parTransId="{545AFE64-2989-499F-BF01-BC89A7BF5493}" sibTransId="{0B31C889-BEFE-4327-943E-E85682AE170E}"/>
    <dgm:cxn modelId="{7750278E-C50A-454C-AF6D-E77F86F7903A}" type="presOf" srcId="{16ABE827-08A2-45C8-808D-60629F2F695B}" destId="{B958F9AA-412F-4C2E-B23D-2E2C0DAC5F81}" srcOrd="0" destOrd="0" presId="urn:microsoft.com/office/officeart/2005/8/layout/radial4"/>
    <dgm:cxn modelId="{58417E77-0AD8-4203-8EA7-4B7E7EF21450}" type="presOf" srcId="{F1737FD4-A7C1-4A0F-B497-C6040B8B70EF}" destId="{F497E7D4-BE1D-445E-BC01-34AE17F60E9C}" srcOrd="0" destOrd="0" presId="urn:microsoft.com/office/officeart/2005/8/layout/radial4"/>
    <dgm:cxn modelId="{A0CCF585-A477-4920-A421-CB28FA671D8C}" srcId="{16ABE827-08A2-45C8-808D-60629F2F695B}" destId="{7C71296D-FBCC-433E-B12B-580387EC5519}" srcOrd="0" destOrd="0" parTransId="{F1737FD4-A7C1-4A0F-B497-C6040B8B70EF}" sibTransId="{17FAC445-68B9-4F18-946D-570F9A745B48}"/>
    <dgm:cxn modelId="{C81126A2-EA3B-44DD-B426-6B876CB35923}" type="presOf" srcId="{BEFBE119-C6C0-4F8B-928F-2A694CA58774}" destId="{F2EE7106-A63F-4ADB-A90B-AC7415207137}" srcOrd="0" destOrd="0" presId="urn:microsoft.com/office/officeart/2005/8/layout/radial4"/>
    <dgm:cxn modelId="{54CF4967-29E6-4635-9DA4-A13E35667C2F}" type="presOf" srcId="{8A2C4D71-5903-4AF6-BD85-059DC8EC7076}" destId="{57B6C18B-0EBA-4D19-8EF4-78F1CF816B0E}" srcOrd="0" destOrd="0" presId="urn:microsoft.com/office/officeart/2005/8/layout/radial4"/>
    <dgm:cxn modelId="{88565A5A-A568-466B-8F2C-9D19275848B1}" type="presOf" srcId="{62FB905C-A66A-418A-8C50-027CF1FAC93E}" destId="{FA2C390B-F6FC-4D8B-8CAE-576DEAEF1BF6}" srcOrd="0" destOrd="0" presId="urn:microsoft.com/office/officeart/2005/8/layout/radial4"/>
    <dgm:cxn modelId="{228EEE7D-68CA-4825-A91D-6CDEAC1F8A6F}" srcId="{16ABE827-08A2-45C8-808D-60629F2F695B}" destId="{62FB905C-A66A-418A-8C50-027CF1FAC93E}" srcOrd="1" destOrd="0" parTransId="{BEFBE119-C6C0-4F8B-928F-2A694CA58774}" sibTransId="{D881C3D2-DB85-4E91-973E-1CC08F937CAE}"/>
    <dgm:cxn modelId="{D97CA736-7D5E-4642-BEC9-17CD98AE244E}" type="presParOf" srcId="{57B6C18B-0EBA-4D19-8EF4-78F1CF816B0E}" destId="{B958F9AA-412F-4C2E-B23D-2E2C0DAC5F81}" srcOrd="0" destOrd="0" presId="urn:microsoft.com/office/officeart/2005/8/layout/radial4"/>
    <dgm:cxn modelId="{CDB06156-9BFA-41D5-8900-C79CE7FA0BBF}" type="presParOf" srcId="{57B6C18B-0EBA-4D19-8EF4-78F1CF816B0E}" destId="{F497E7D4-BE1D-445E-BC01-34AE17F60E9C}" srcOrd="1" destOrd="0" presId="urn:microsoft.com/office/officeart/2005/8/layout/radial4"/>
    <dgm:cxn modelId="{1026E830-455F-431B-83A0-B46CB8698653}" type="presParOf" srcId="{57B6C18B-0EBA-4D19-8EF4-78F1CF816B0E}" destId="{BE8BF9F8-DD96-4695-A0B7-3A5151CB58E1}" srcOrd="2" destOrd="0" presId="urn:microsoft.com/office/officeart/2005/8/layout/radial4"/>
    <dgm:cxn modelId="{040A3935-A102-4D06-B833-92E98E475B9B}" type="presParOf" srcId="{57B6C18B-0EBA-4D19-8EF4-78F1CF816B0E}" destId="{F2EE7106-A63F-4ADB-A90B-AC7415207137}" srcOrd="3" destOrd="0" presId="urn:microsoft.com/office/officeart/2005/8/layout/radial4"/>
    <dgm:cxn modelId="{F72B394D-544C-4E89-B8D7-6EAF1C61DA2E}" type="presParOf" srcId="{57B6C18B-0EBA-4D19-8EF4-78F1CF816B0E}" destId="{FA2C390B-F6FC-4D8B-8CAE-576DEAEF1BF6}" srcOrd="4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725" cy="347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5259388" y="0"/>
            <a:ext cx="4022725" cy="347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B84E9-EB5C-4F69-A420-9EA9683723AC}" type="datetimeFigureOut">
              <a:rPr lang="ro-RO" smtClean="0"/>
              <a:pPr/>
              <a:t>09.03.2015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2905125" y="520700"/>
            <a:ext cx="3473450" cy="2605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928688" y="3300413"/>
            <a:ext cx="7426325" cy="3125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6597650"/>
            <a:ext cx="4022725" cy="3476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5259388" y="6597650"/>
            <a:ext cx="4022725" cy="3476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5649D-7267-4711-9635-092EEC558B27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5649D-7267-4711-9635-092EEC558B27}" type="slidenum">
              <a:rPr lang="ro-RO" smtClean="0"/>
              <a:pPr/>
              <a:t>1</a:t>
            </a:fld>
            <a:endParaRPr lang="ro-R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4" name="Picture 6" descr="foodpyramid_cover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o-RO" dirty="0" smtClean="0"/>
              <a:t>Faceți clic pentru a edita stilul de titlu Coordonator</a:t>
            </a:r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914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i="1"/>
            </a:lvl1pPr>
          </a:lstStyle>
          <a:p>
            <a:r>
              <a:rPr lang="ro-RO" smtClean="0"/>
              <a:t>Faceți clic pentru editarea stilului de subtitlu al coordonatorului</a:t>
            </a:r>
            <a:endParaRPr lang="en-US"/>
          </a:p>
        </p:txBody>
      </p:sp>
      <p:pic>
        <p:nvPicPr>
          <p:cNvPr id="6" name="Picture 5" descr="penguin_waiter_with_tray_sm_wht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80010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 descr="penguin_waiter_with_tray_sm_wht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6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o-RO" dirty="0" smtClean="0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dirty="0" smtClean="0"/>
              <a:t>Faceți clic pentru a edita stilurile de text Coordonator</a:t>
            </a:r>
          </a:p>
          <a:p>
            <a:pPr lvl="1"/>
            <a:r>
              <a:rPr lang="ro-RO" dirty="0" smtClean="0"/>
              <a:t>Al doilea nivel</a:t>
            </a:r>
          </a:p>
          <a:p>
            <a:pPr lvl="2"/>
            <a:r>
              <a:rPr lang="ro-RO" dirty="0" smtClean="0"/>
              <a:t>Al treilea nivel</a:t>
            </a:r>
          </a:p>
          <a:p>
            <a:pPr lvl="3"/>
            <a:r>
              <a:rPr lang="ro-RO" dirty="0" smtClean="0"/>
              <a:t>Al patrulea nivel</a:t>
            </a:r>
          </a:p>
          <a:p>
            <a:pPr lvl="4"/>
            <a:r>
              <a:rPr lang="ro-RO" dirty="0" smtClean="0"/>
              <a:t>Al cincilea nivel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tmap_128.bmp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00200" y="762000"/>
            <a:ext cx="6019800" cy="457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295400"/>
            <a:ext cx="5257800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 smtClean="0"/>
              <a:t>Faceți clic pe pictogramă pentru a adăuga o imagine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0" y="914400"/>
            <a:ext cx="1524000" cy="4724400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914400"/>
            <a:ext cx="4419600" cy="4724400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u și nomogramă sau organigram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14400"/>
            <a:ext cx="6096000" cy="762000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524000" y="1752600"/>
            <a:ext cx="6096000" cy="3886200"/>
          </a:xfrm>
        </p:spPr>
        <p:txBody>
          <a:bodyPr/>
          <a:lstStyle/>
          <a:p>
            <a:r>
              <a:rPr lang="ro-RO" smtClean="0"/>
              <a:t>Faceți clic pe pictogramă pentru a adăuga o ilustrație SmartArt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Picture 119" descr="foodpyramid_bkgrn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1000108"/>
            <a:ext cx="742955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dirty="0" smtClean="0"/>
              <a:t>Faceți clic pentru a edita stilul de titlu Coordonator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5786" y="1752600"/>
            <a:ext cx="750099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dirty="0" smtClean="0"/>
              <a:t>Faceți clic pentru a edita stilurile de text Coordonator</a:t>
            </a:r>
          </a:p>
          <a:p>
            <a:pPr lvl="1"/>
            <a:r>
              <a:rPr lang="ro-RO" dirty="0" smtClean="0"/>
              <a:t>Al doilea nivel</a:t>
            </a:r>
          </a:p>
          <a:p>
            <a:pPr lvl="2"/>
            <a:r>
              <a:rPr lang="ro-RO" dirty="0" smtClean="0"/>
              <a:t>Al treilea nivel</a:t>
            </a:r>
          </a:p>
          <a:p>
            <a:pPr lvl="3"/>
            <a:r>
              <a:rPr lang="ro-RO" dirty="0" smtClean="0"/>
              <a:t>Al patrulea nivel</a:t>
            </a:r>
          </a:p>
          <a:p>
            <a:pPr lvl="4"/>
            <a:r>
              <a:rPr lang="ro-RO" dirty="0" smtClean="0"/>
              <a:t>Al cincilea nivel</a:t>
            </a:r>
            <a:endParaRPr lang="en-US" dirty="0" smtClean="0"/>
          </a:p>
        </p:txBody>
      </p:sp>
      <p:pic>
        <p:nvPicPr>
          <p:cNvPr id="5" name="Picture 4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-762000" y="-533400"/>
            <a:ext cx="2667000" cy="2133600"/>
          </a:xfrm>
          <a:prstGeom prst="rect">
            <a:avLst/>
          </a:prstGeom>
        </p:spPr>
      </p:pic>
      <p:pic>
        <p:nvPicPr>
          <p:cNvPr id="6" name="Picture 5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7239000" y="-533400"/>
            <a:ext cx="2667000" cy="213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6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 sz="2800" b="1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q"/>
        <a:defRPr sz="2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Courier New" pitchFamily="49" charset="0"/>
        <a:buChar char="o"/>
        <a:defRPr sz="18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16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whfood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" TargetMode="External"/><Relationship Id="rId2" Type="http://schemas.openxmlformats.org/officeDocument/2006/relationships/hyperlink" Target="http://www.ncbi.nlm.nih.gov/pubme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i.edu/learn/brain/carbs.html" TargetMode="External"/><Relationship Id="rId4" Type="http://schemas.openxmlformats.org/officeDocument/2006/relationships/hyperlink" Target="http://www.nutrition-neuroscience.co.uk/publicatio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362200" y="266700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8200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905000" y="2514600"/>
            <a:ext cx="502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00364" y="3357562"/>
            <a:ext cx="3376626" cy="1181112"/>
          </a:xfrm>
        </p:spPr>
        <p:txBody>
          <a:bodyPr/>
          <a:lstStyle/>
          <a:p>
            <a:r>
              <a:rPr lang="ro-RO" sz="2000" dirty="0" smtClean="0"/>
              <a:t>Autor: Tupiță Nicoleta</a:t>
            </a:r>
          </a:p>
          <a:p>
            <a:r>
              <a:rPr lang="ro-RO" sz="2000" dirty="0" err="1" smtClean="0"/>
              <a:t>Nutritionist</a:t>
            </a:r>
            <a:r>
              <a:rPr lang="ro-RO" sz="2000" dirty="0" err="1" smtClean="0"/>
              <a:t>-Dietetician</a:t>
            </a:r>
            <a:endParaRPr lang="ro-RO" sz="2000" dirty="0" smtClean="0"/>
          </a:p>
          <a:p>
            <a:endParaRPr lang="ro-RO" sz="2000" dirty="0" smtClean="0"/>
          </a:p>
          <a:p>
            <a:endParaRPr lang="ro-RO" sz="1400" dirty="0" smtClean="0"/>
          </a:p>
          <a:p>
            <a:endParaRPr lang="en-US" sz="1400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470025"/>
          </a:xfrm>
        </p:spPr>
        <p:txBody>
          <a:bodyPr/>
          <a:lstStyle/>
          <a:p>
            <a:r>
              <a:rPr lang="ro-RO" sz="4800" dirty="0" smtClean="0"/>
              <a:t>Alimente pentru sănătatea creierului</a:t>
            </a:r>
            <a:endParaRPr lang="en-US" sz="4800" dirty="0"/>
          </a:p>
        </p:txBody>
      </p:sp>
    </p:spTree>
  </p:cSld>
  <p:clrMapOvr>
    <a:masterClrMapping/>
  </p:clrMapOvr>
  <p:transition spd="slow"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accent6"/>
                </a:solidFill>
              </a:rPr>
              <a:t>Cuprins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85786" y="1714488"/>
            <a:ext cx="7500990" cy="3886200"/>
          </a:xfrm>
        </p:spPr>
        <p:txBody>
          <a:bodyPr/>
          <a:lstStyle/>
          <a:p>
            <a:pPr indent="0" algn="just">
              <a:lnSpc>
                <a:spcPct val="150000"/>
              </a:lnSpc>
            </a:pPr>
            <a:r>
              <a:rPr lang="ro-RO" dirty="0" smtClean="0"/>
              <a:t>Legătura dintre alimente și creier</a:t>
            </a:r>
          </a:p>
          <a:p>
            <a:pPr indent="0" algn="just">
              <a:lnSpc>
                <a:spcPct val="150000"/>
              </a:lnSpc>
            </a:pPr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</a:p>
          <a:p>
            <a:pPr indent="0" algn="just">
              <a:lnSpc>
                <a:spcPct val="150000"/>
              </a:lnSpc>
            </a:pPr>
            <a:r>
              <a:rPr lang="ro-RO" dirty="0" smtClean="0"/>
              <a:t>Top 10 alimente pentru sănătatea creierului</a:t>
            </a:r>
          </a:p>
          <a:p>
            <a:pPr indent="0" algn="just">
              <a:lnSpc>
                <a:spcPct val="150000"/>
              </a:lnSpc>
            </a:pPr>
            <a:r>
              <a:rPr lang="ro-RO" dirty="0" smtClean="0"/>
              <a:t>Rețete și meniuri</a:t>
            </a:r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57224" y="1785926"/>
            <a:ext cx="7500990" cy="3852874"/>
          </a:xfrm>
        </p:spPr>
        <p:txBody>
          <a:bodyPr/>
          <a:lstStyle/>
          <a:p>
            <a:r>
              <a:rPr lang="ro-RO" dirty="0" smtClean="0"/>
              <a:t>”</a:t>
            </a:r>
            <a:r>
              <a:rPr lang="ro-RO" dirty="0" err="1" smtClean="0"/>
              <a:t>Mens</a:t>
            </a:r>
            <a:r>
              <a:rPr lang="ro-RO" dirty="0" smtClean="0"/>
              <a:t> </a:t>
            </a:r>
            <a:r>
              <a:rPr lang="ro-RO" dirty="0" err="1" smtClean="0"/>
              <a:t>sana</a:t>
            </a:r>
            <a:r>
              <a:rPr lang="ro-RO" dirty="0" smtClean="0"/>
              <a:t> in corpore </a:t>
            </a:r>
            <a:r>
              <a:rPr lang="ro-RO" dirty="0" err="1" smtClean="0"/>
              <a:t>sano</a:t>
            </a:r>
            <a:r>
              <a:rPr lang="ro-RO" dirty="0" smtClean="0"/>
              <a:t>”</a:t>
            </a:r>
          </a:p>
          <a:p>
            <a:endParaRPr lang="ro-RO" dirty="0" smtClean="0"/>
          </a:p>
          <a:p>
            <a:r>
              <a:rPr lang="ro-RO" dirty="0" smtClean="0"/>
              <a:t>”organul uitat”</a:t>
            </a:r>
          </a:p>
          <a:p>
            <a:endParaRPr lang="ro-RO" dirty="0" smtClean="0"/>
          </a:p>
          <a:p>
            <a:r>
              <a:rPr lang="ro-RO" dirty="0" smtClean="0"/>
              <a:t>Neurologia nutrițională</a:t>
            </a:r>
          </a:p>
          <a:p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u 4"/>
          <p:cNvSpPr>
            <a:spLocks noGrp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sz="3600" dirty="0" smtClean="0"/>
              <a:t>Legătura dintre alimente și creier</a:t>
            </a:r>
            <a:endParaRPr lang="ro-RO" sz="3600" dirty="0"/>
          </a:p>
        </p:txBody>
      </p:sp>
      <p:graphicFrame>
        <p:nvGraphicFramePr>
          <p:cNvPr id="7" name="Nomogramă 6"/>
          <p:cNvGraphicFramePr/>
          <p:nvPr/>
        </p:nvGraphicFramePr>
        <p:xfrm>
          <a:off x="3738546" y="1785926"/>
          <a:ext cx="5405454" cy="3246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914400"/>
            <a:ext cx="7215238" cy="762000"/>
          </a:xfrm>
        </p:spPr>
        <p:txBody>
          <a:bodyPr/>
          <a:lstStyle/>
          <a:p>
            <a:r>
              <a:rPr lang="ro-RO" sz="3600" dirty="0" smtClean="0"/>
              <a:t>Legătura dintre alimente și creier</a:t>
            </a:r>
            <a:endParaRPr lang="en-US" sz="3600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reptunghi rotunjit 4"/>
          <p:cNvSpPr/>
          <p:nvPr/>
        </p:nvSpPr>
        <p:spPr>
          <a:xfrm>
            <a:off x="2071670" y="1857364"/>
            <a:ext cx="4929222" cy="10715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Creierul este determinat genetic, de la naștere, de o anumită mărime și potențial</a:t>
            </a:r>
            <a:endParaRPr lang="ro-RO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Dreptunghi rotunjit 7"/>
          <p:cNvSpPr/>
          <p:nvPr/>
        </p:nvSpPr>
        <p:spPr>
          <a:xfrm>
            <a:off x="2000232" y="3714752"/>
            <a:ext cx="5072098" cy="10715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Creierul este un organ ce crește și se dezvoltă</a:t>
            </a:r>
            <a:endParaRPr lang="ro-RO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ăgeată în jos 8"/>
          <p:cNvSpPr/>
          <p:nvPr/>
        </p:nvSpPr>
        <p:spPr>
          <a:xfrm>
            <a:off x="4286248" y="3071810"/>
            <a:ext cx="642942" cy="50006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Înmulţire 9"/>
          <p:cNvSpPr/>
          <p:nvPr/>
        </p:nvSpPr>
        <p:spPr>
          <a:xfrm>
            <a:off x="3357554" y="1071546"/>
            <a:ext cx="2357454" cy="2786082"/>
          </a:xfrm>
          <a:prstGeom prst="mathMultiply">
            <a:avLst>
              <a:gd name="adj1" fmla="val 1095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sz="2400" dirty="0" smtClean="0"/>
              <a:t>Creierul este un organ foarte complex→are nevoie de o varietate de </a:t>
            </a:r>
            <a:r>
              <a:rPr lang="ro-RO" sz="2400" dirty="0" err="1" smtClean="0"/>
              <a:t>nutrienți</a:t>
            </a:r>
            <a:r>
              <a:rPr lang="ro-RO" sz="2400" dirty="0" smtClean="0"/>
              <a:t> →alimente cât mai variate</a:t>
            </a:r>
          </a:p>
          <a:p>
            <a:endParaRPr lang="ro-RO" sz="2400" dirty="0" smtClean="0"/>
          </a:p>
          <a:p>
            <a:endParaRPr lang="en-US" sz="2400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Nomogramă 4"/>
          <p:cNvGraphicFramePr/>
          <p:nvPr/>
        </p:nvGraphicFramePr>
        <p:xfrm>
          <a:off x="2285984" y="2714620"/>
          <a:ext cx="4500594" cy="246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Grăsimile ”BUNE” ne pot face mai deștepți</a:t>
            </a:r>
          </a:p>
          <a:p>
            <a:pPr lvl="1"/>
            <a:r>
              <a:rPr lang="ro-RO" dirty="0" err="1" smtClean="0"/>
              <a:t>Creierul-</a:t>
            </a:r>
            <a:r>
              <a:rPr lang="ro-RO" dirty="0" smtClean="0"/>
              <a:t> cel mai gras organ din corp</a:t>
            </a:r>
          </a:p>
          <a:p>
            <a:pPr lvl="1"/>
            <a:r>
              <a:rPr lang="ro-RO" dirty="0" smtClean="0"/>
              <a:t>Grăsimile saturate</a:t>
            </a:r>
          </a:p>
          <a:p>
            <a:pPr lvl="2"/>
            <a:r>
              <a:rPr lang="ro-RO" dirty="0" smtClean="0"/>
              <a:t>Deficiențe de învățare la tineri</a:t>
            </a:r>
          </a:p>
          <a:p>
            <a:pPr lvl="2"/>
            <a:r>
              <a:rPr lang="ro-RO" dirty="0" smtClean="0"/>
              <a:t>Accelerarea pierderii memoriei la adulți</a:t>
            </a:r>
          </a:p>
          <a:p>
            <a:pPr lvl="1"/>
            <a:r>
              <a:rPr lang="ro-RO" dirty="0" smtClean="0"/>
              <a:t>Raport inadecvat </a:t>
            </a:r>
            <a:r>
              <a:rPr lang="el-GR" dirty="0" smtClean="0"/>
              <a:t>ω</a:t>
            </a:r>
            <a:r>
              <a:rPr lang="ro-RO" dirty="0" smtClean="0"/>
              <a:t>-6/</a:t>
            </a:r>
            <a:r>
              <a:rPr lang="el-GR" dirty="0" smtClean="0"/>
              <a:t>ω</a:t>
            </a:r>
            <a:r>
              <a:rPr lang="ro-RO" dirty="0" smtClean="0"/>
              <a:t>-3</a:t>
            </a:r>
          </a:p>
          <a:p>
            <a:pPr lvl="2"/>
            <a:r>
              <a:rPr lang="ro-RO" dirty="0" smtClean="0"/>
              <a:t>Inflamația țesutului nervos</a:t>
            </a:r>
          </a:p>
          <a:p>
            <a:pPr lvl="1">
              <a:buNone/>
            </a:pPr>
            <a:endParaRPr lang="ro-RO" dirty="0" smtClean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Grăsimile ”BUNE” ne pot face mai deștepți</a:t>
            </a:r>
          </a:p>
          <a:p>
            <a:pPr lvl="1"/>
            <a:r>
              <a:rPr lang="el-GR" dirty="0" smtClean="0"/>
              <a:t>ω</a:t>
            </a:r>
            <a:r>
              <a:rPr lang="ro-RO" dirty="0" smtClean="0"/>
              <a:t>-3 influențează pozitiv</a:t>
            </a:r>
          </a:p>
          <a:p>
            <a:pPr lvl="2"/>
            <a:r>
              <a:rPr lang="ro-RO" dirty="0" smtClean="0"/>
              <a:t>Structura celulelor nervoase</a:t>
            </a:r>
          </a:p>
          <a:p>
            <a:pPr lvl="2"/>
            <a:r>
              <a:rPr lang="ro-RO" dirty="0" smtClean="0"/>
              <a:t>Transmiterea mesajelor</a:t>
            </a:r>
          </a:p>
          <a:p>
            <a:pPr lvl="2"/>
            <a:r>
              <a:rPr lang="ro-RO" dirty="0" smtClean="0"/>
              <a:t>Reglarea nivelelor </a:t>
            </a:r>
            <a:r>
              <a:rPr lang="ro-RO" dirty="0" err="1" smtClean="0"/>
              <a:t>neurotransmițătorilor</a:t>
            </a:r>
            <a:endParaRPr lang="ro-RO" dirty="0" smtClean="0"/>
          </a:p>
          <a:p>
            <a:pPr lvl="1"/>
            <a:r>
              <a:rPr lang="ro-RO" dirty="0" smtClean="0"/>
              <a:t>Se găsesc în:</a:t>
            </a:r>
          </a:p>
          <a:p>
            <a:pPr lvl="2"/>
            <a:r>
              <a:rPr lang="ro-RO" dirty="0" smtClean="0"/>
              <a:t>Peștii oceanici (grași), semințe (in), fructe oleaginoase (nuci) și în uleiurile obținute din acestea;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929198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err="1" smtClean="0"/>
              <a:t>Zahărul-</a:t>
            </a:r>
            <a:r>
              <a:rPr lang="ro-RO" dirty="0" smtClean="0"/>
              <a:t> prieten și dușman</a:t>
            </a:r>
          </a:p>
          <a:p>
            <a:pPr lvl="1"/>
            <a:r>
              <a:rPr lang="ro-RO" dirty="0" err="1" smtClean="0"/>
              <a:t>Glucoza-</a:t>
            </a:r>
            <a:r>
              <a:rPr lang="ro-RO" dirty="0" smtClean="0"/>
              <a:t> ”zahărul din sânge”- singura sursă de energie</a:t>
            </a:r>
          </a:p>
          <a:p>
            <a:pPr lvl="1"/>
            <a:r>
              <a:rPr lang="ro-RO" dirty="0" smtClean="0"/>
              <a:t>2% din GC → 20% din energia organismului</a:t>
            </a:r>
          </a:p>
          <a:p>
            <a:pPr lvl="1"/>
            <a:r>
              <a:rPr lang="ro-RO" dirty="0" smtClean="0"/>
              <a:t>Creierul nu stochează energia</a:t>
            </a:r>
          </a:p>
          <a:p>
            <a:pPr lvl="1"/>
            <a:r>
              <a:rPr lang="ro-RO" dirty="0" err="1" smtClean="0"/>
              <a:t>Carbohidrații-</a:t>
            </a:r>
            <a:r>
              <a:rPr lang="ro-RO" dirty="0" smtClean="0"/>
              <a:t> menținerea nivelelor glicemiei </a:t>
            </a:r>
          </a:p>
          <a:p>
            <a:pPr lvl="1"/>
            <a:r>
              <a:rPr lang="ro-RO" dirty="0" smtClean="0"/>
              <a:t>Consumul crescut de zaharuri </a:t>
            </a:r>
            <a:r>
              <a:rPr lang="ro-RO" dirty="0" err="1" smtClean="0"/>
              <a:t>simple-</a:t>
            </a:r>
            <a:r>
              <a:rPr lang="ro-RO" dirty="0" smtClean="0"/>
              <a:t> ”diabet al creierului”</a:t>
            </a:r>
          </a:p>
          <a:p>
            <a:pPr lvl="1"/>
            <a:endParaRPr lang="ro-RO" dirty="0" smtClean="0"/>
          </a:p>
          <a:p>
            <a:pPr lvl="1"/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929198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err="1" smtClean="0"/>
              <a:t>Zahărul-</a:t>
            </a:r>
            <a:r>
              <a:rPr lang="ro-RO" dirty="0" smtClean="0"/>
              <a:t> prieten și dușman</a:t>
            </a:r>
          </a:p>
          <a:p>
            <a:pPr lvl="1"/>
            <a:r>
              <a:rPr lang="ro-RO" dirty="0" smtClean="0"/>
              <a:t>Nivele adecvate ale glicemiei:</a:t>
            </a:r>
          </a:p>
          <a:p>
            <a:pPr lvl="2"/>
            <a:r>
              <a:rPr lang="ro-RO" dirty="0" smtClean="0"/>
              <a:t>Alimente cu indice glicemic scăzut</a:t>
            </a:r>
          </a:p>
          <a:p>
            <a:pPr lvl="3"/>
            <a:r>
              <a:rPr lang="ro-RO" dirty="0" smtClean="0"/>
              <a:t>Fructe și legume proaspete, fructe oleaginoase și semințe, carne slabă, cereale integrale, lactate degresate;</a:t>
            </a:r>
          </a:p>
          <a:p>
            <a:pPr lvl="2"/>
            <a:r>
              <a:rPr lang="ro-RO" dirty="0" smtClean="0"/>
              <a:t>Mese mici și dese</a:t>
            </a:r>
          </a:p>
          <a:p>
            <a:pPr lvl="1"/>
            <a:r>
              <a:rPr lang="ro-RO" dirty="0" smtClean="0"/>
              <a:t>Pentru un plus de </a:t>
            </a:r>
            <a:r>
              <a:rPr lang="ro-RO" dirty="0" err="1" smtClean="0"/>
              <a:t>energie-</a:t>
            </a:r>
            <a:r>
              <a:rPr lang="ro-RO" dirty="0" smtClean="0"/>
              <a:t> curmale, stafide, ciocolată</a:t>
            </a:r>
          </a:p>
          <a:p>
            <a:pPr lvl="2"/>
            <a:r>
              <a:rPr lang="ro-RO" dirty="0" smtClean="0"/>
              <a:t>În perioadele de studiu intens</a:t>
            </a:r>
          </a:p>
          <a:p>
            <a:pPr lvl="2"/>
            <a:endParaRPr lang="ro-RO" dirty="0" smtClean="0"/>
          </a:p>
          <a:p>
            <a:pPr lvl="1"/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err="1" smtClean="0"/>
              <a:t>Nutrienții</a:t>
            </a:r>
            <a:r>
              <a:rPr lang="ro-RO" dirty="0" smtClean="0"/>
              <a:t> cheie pentru un creier sănătos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/>
            <a:r>
              <a:rPr lang="ro-RO" dirty="0" smtClean="0"/>
              <a:t>Micul-dejun pentru </a:t>
            </a:r>
            <a:r>
              <a:rPr lang="ro-RO" dirty="0" err="1" smtClean="0"/>
              <a:t>pentru</a:t>
            </a:r>
            <a:r>
              <a:rPr lang="ro-RO" dirty="0" smtClean="0"/>
              <a:t> oameni inteligenți</a:t>
            </a:r>
          </a:p>
          <a:p>
            <a:pPr marL="0" lvl="1"/>
            <a:r>
              <a:rPr lang="ro-RO" dirty="0" smtClean="0"/>
              <a:t>Adolescenții care își încep ziua cu un mic-dejun sănătos și </a:t>
            </a:r>
            <a:r>
              <a:rPr lang="ro-RO" dirty="0" err="1" smtClean="0"/>
              <a:t>consistent-</a:t>
            </a:r>
            <a:r>
              <a:rPr lang="ro-RO" dirty="0" smtClean="0"/>
              <a:t> mai deștepți (pe baza studiilor)</a:t>
            </a:r>
          </a:p>
          <a:p>
            <a:pPr lvl="2">
              <a:buNone/>
            </a:pPr>
            <a:endParaRPr lang="ro-RO" dirty="0" smtClean="0"/>
          </a:p>
        </p:txBody>
      </p:sp>
      <p:pic>
        <p:nvPicPr>
          <p:cNvPr id="6" name="Imagine 5" descr="breakfas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3643314"/>
            <a:ext cx="2872274" cy="192882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Antioxidanții</a:t>
            </a:r>
            <a:endParaRPr lang="en-US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Nomogramă 5"/>
          <p:cNvGraphicFramePr/>
          <p:nvPr/>
        </p:nvGraphicFramePr>
        <p:xfrm>
          <a:off x="1000100" y="1785926"/>
          <a:ext cx="3690942" cy="246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ăgeată curbată în sus 6"/>
          <p:cNvSpPr/>
          <p:nvPr/>
        </p:nvSpPr>
        <p:spPr>
          <a:xfrm rot="20874667">
            <a:off x="3457266" y="3676034"/>
            <a:ext cx="2000264" cy="571504"/>
          </a:xfrm>
          <a:prstGeom prst="curved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8" name="Dreptunghi rotunjit 7"/>
          <p:cNvSpPr/>
          <p:nvPr/>
        </p:nvSpPr>
        <p:spPr>
          <a:xfrm>
            <a:off x="5214942" y="2071678"/>
            <a:ext cx="2428892" cy="13573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200" b="1" dirty="0" smtClean="0">
                <a:latin typeface="Times New Roman" pitchFamily="18" charset="0"/>
                <a:cs typeface="Times New Roman" pitchFamily="18" charset="0"/>
              </a:rPr>
              <a:t>Susceptibil la  acțiunea radicalilor liberi</a:t>
            </a:r>
            <a:endParaRPr lang="ro-RO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ăgeată în jos 8"/>
          <p:cNvSpPr/>
          <p:nvPr/>
        </p:nvSpPr>
        <p:spPr>
          <a:xfrm>
            <a:off x="6215074" y="3429000"/>
            <a:ext cx="500066" cy="5715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Dreptunghi rotunjit 9"/>
          <p:cNvSpPr/>
          <p:nvPr/>
        </p:nvSpPr>
        <p:spPr>
          <a:xfrm>
            <a:off x="5286380" y="4071942"/>
            <a:ext cx="2357454" cy="10715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200" b="1" dirty="0" smtClean="0">
                <a:latin typeface="Times New Roman" pitchFamily="18" charset="0"/>
                <a:cs typeface="Times New Roman" pitchFamily="18" charset="0"/>
              </a:rPr>
              <a:t>Alimentație bogată în antioxidanți</a:t>
            </a:r>
            <a:endParaRPr lang="ro-RO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smtClean="0"/>
              <a:t>Antioxidanții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800" b="1" dirty="0" smtClean="0"/>
              <a:t>O ”armată” de antioxidanți în alimente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Fructe și legume                        elemente cheie 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Ceaiul, cafeaua, ciocolata                  în dietă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Semințe și nuci                                       </a:t>
            </a:r>
          </a:p>
          <a:p>
            <a:pPr marL="342000" lvl="2" indent="-342000">
              <a:spcBef>
                <a:spcPts val="672"/>
              </a:spcBef>
              <a:buNone/>
            </a:pPr>
            <a:r>
              <a:rPr lang="ro-RO" sz="2400" dirty="0" smtClean="0"/>
              <a:t>                                                                    </a:t>
            </a:r>
            <a:r>
              <a:rPr lang="ro-RO" sz="2400" dirty="0" err="1" smtClean="0">
                <a:solidFill>
                  <a:srgbClr val="00B050"/>
                </a:solidFill>
              </a:rPr>
              <a:t>flavonoizi</a:t>
            </a:r>
            <a:r>
              <a:rPr lang="ro-RO" sz="2400" dirty="0" smtClean="0"/>
              <a:t>,      </a:t>
            </a:r>
          </a:p>
          <a:p>
            <a:pPr marL="342000" lvl="2" indent="-342000">
              <a:spcBef>
                <a:spcPts val="672"/>
              </a:spcBef>
              <a:buNone/>
            </a:pPr>
            <a:r>
              <a:rPr lang="ro-RO" sz="2400" dirty="0" smtClean="0"/>
              <a:t>                                            </a:t>
            </a:r>
            <a:r>
              <a:rPr lang="ro-RO" sz="2400" dirty="0" smtClean="0">
                <a:solidFill>
                  <a:srgbClr val="CC9900"/>
                </a:solidFill>
              </a:rPr>
              <a:t>polifenoli</a:t>
            </a:r>
            <a:r>
              <a:rPr lang="ro-RO" sz="2400" dirty="0" smtClean="0"/>
              <a:t>, </a:t>
            </a:r>
            <a:r>
              <a:rPr lang="ro-RO" sz="2400" dirty="0" err="1" smtClean="0">
                <a:solidFill>
                  <a:srgbClr val="EB973C"/>
                </a:solidFill>
              </a:rPr>
              <a:t>carotenoizi</a:t>
            </a:r>
            <a:r>
              <a:rPr lang="ro-RO" sz="2400" dirty="0" smtClean="0"/>
              <a:t>, </a:t>
            </a:r>
            <a:r>
              <a:rPr lang="ro-RO" sz="2400" dirty="0" err="1" smtClean="0">
                <a:solidFill>
                  <a:srgbClr val="CC0066"/>
                </a:solidFill>
              </a:rPr>
              <a:t>antociani</a:t>
            </a:r>
            <a:endParaRPr lang="ro-RO" sz="2400" dirty="0" smtClean="0">
              <a:solidFill>
                <a:srgbClr val="CC0066"/>
              </a:solidFill>
            </a:endParaRPr>
          </a:p>
          <a:p>
            <a:pPr marL="342000" lvl="2" indent="-342000">
              <a:spcBef>
                <a:spcPts val="672"/>
              </a:spcBef>
              <a:buNone/>
            </a:pPr>
            <a:r>
              <a:rPr lang="ro-RO" sz="2400" dirty="0" smtClean="0"/>
              <a:t>                                                                                                               </a:t>
            </a: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coladă dreapta 4"/>
          <p:cNvSpPr/>
          <p:nvPr/>
        </p:nvSpPr>
        <p:spPr>
          <a:xfrm>
            <a:off x="5000628" y="2285992"/>
            <a:ext cx="357190" cy="142876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9" name="Conector drept cu săgeată 8"/>
          <p:cNvCxnSpPr/>
          <p:nvPr/>
        </p:nvCxnSpPr>
        <p:spPr>
          <a:xfrm rot="16200000" flipH="1">
            <a:off x="5286380" y="328612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smtClean="0"/>
              <a:t>Antioxidanții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800" b="1" dirty="0" smtClean="0"/>
              <a:t>Alimentele cu cel mai puternic efect antioxidant (conform ORAC)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Prunele uscate, stafide, coacăze negre, murele, afine, căpșuni;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Usturoiul, varza creață, spanacul, roșiile etc.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În general, fructele și legumele intens colorate</a:t>
            </a:r>
          </a:p>
          <a:p>
            <a:pPr marL="799200" lvl="3" indent="-342000">
              <a:spcBef>
                <a:spcPts val="672"/>
              </a:spcBef>
              <a:buFont typeface="Wingdings" pitchFamily="2" charset="2"/>
              <a:buChar char="q"/>
            </a:pPr>
            <a:r>
              <a:rPr lang="ro-RO" sz="2400" dirty="0" smtClean="0"/>
              <a:t>Ceaiul verde, vinul roșu</a:t>
            </a: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/>
          <a:lstStyle/>
          <a:p>
            <a:r>
              <a:rPr lang="ro-RO" dirty="0" smtClean="0"/>
              <a:t>Alte substanțe esențiale</a:t>
            </a:r>
            <a:endParaRPr lang="en-US" dirty="0"/>
          </a:p>
        </p:txBody>
      </p:sp>
      <p:sp>
        <p:nvSpPr>
          <p:cNvPr id="5" name="Substituent conținut 4"/>
          <p:cNvSpPr>
            <a:spLocks noGrp="1"/>
          </p:cNvSpPr>
          <p:nvPr>
            <p:ph sz="half" idx="2"/>
          </p:nvPr>
        </p:nvSpPr>
        <p:spPr>
          <a:xfrm>
            <a:off x="857224" y="1714488"/>
            <a:ext cx="4040188" cy="3951288"/>
          </a:xfrm>
        </p:spPr>
        <p:txBody>
          <a:bodyPr/>
          <a:lstStyle/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Acidul folic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B6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B12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B1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B3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E</a:t>
            </a:r>
          </a:p>
          <a:p>
            <a:pPr marL="342000" lvl="2" indent="-342000">
              <a:spcBef>
                <a:spcPts val="672"/>
              </a:spcBef>
              <a:buFont typeface="Wingdings" pitchFamily="2" charset="2"/>
              <a:buChar char="Ø"/>
            </a:pPr>
            <a:r>
              <a:rPr lang="ro-RO" sz="2400" b="1" dirty="0" smtClean="0"/>
              <a:t>Vitamina C</a:t>
            </a:r>
          </a:p>
          <a:p>
            <a:endParaRPr lang="ro-RO" dirty="0"/>
          </a:p>
        </p:txBody>
      </p:sp>
      <p:sp>
        <p:nvSpPr>
          <p:cNvPr id="7" name="Substituent conținut 6"/>
          <p:cNvSpPr>
            <a:spLocks noGrp="1"/>
          </p:cNvSpPr>
          <p:nvPr>
            <p:ph sz="quarter" idx="4"/>
          </p:nvPr>
        </p:nvSpPr>
        <p:spPr>
          <a:xfrm>
            <a:off x="4786314" y="1714488"/>
            <a:ext cx="4041775" cy="3951288"/>
          </a:xfrm>
        </p:spPr>
        <p:txBody>
          <a:bodyPr/>
          <a:lstStyle/>
          <a:p>
            <a:r>
              <a:rPr lang="ro-RO" dirty="0" smtClean="0"/>
              <a:t>Fier</a:t>
            </a:r>
          </a:p>
          <a:p>
            <a:r>
              <a:rPr lang="ro-RO" dirty="0" smtClean="0"/>
              <a:t>Seleniu</a:t>
            </a:r>
          </a:p>
          <a:p>
            <a:r>
              <a:rPr lang="ro-RO" dirty="0" err="1" smtClean="0"/>
              <a:t>Fosfatidilserina</a:t>
            </a:r>
            <a:endParaRPr lang="ro-RO" dirty="0" smtClean="0"/>
          </a:p>
          <a:p>
            <a:r>
              <a:rPr lang="ro-RO" dirty="0" smtClean="0"/>
              <a:t>Colina</a:t>
            </a:r>
          </a:p>
          <a:p>
            <a:endParaRPr lang="ro-RO" dirty="0"/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u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Top 10 alimente pentru sănătatea creierului</a:t>
            </a:r>
            <a:endParaRPr lang="ro-RO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000" lvl="2" indent="-342000">
              <a:buFont typeface="Wingdings" pitchFamily="2" charset="2"/>
              <a:buChar char="Ø"/>
            </a:pPr>
            <a:endParaRPr lang="ro-RO" dirty="0" smtClean="0"/>
          </a:p>
          <a:p>
            <a:pPr marL="342000" lvl="1" indent="-342000"/>
            <a:endParaRPr lang="en-US" dirty="0"/>
          </a:p>
        </p:txBody>
      </p:sp>
      <p:pic>
        <p:nvPicPr>
          <p:cNvPr id="9" name="Imagine 8" descr="caf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41845">
            <a:off x="6874251" y="1437904"/>
            <a:ext cx="2031861" cy="1555045"/>
          </a:xfrm>
          <a:prstGeom prst="rect">
            <a:avLst/>
          </a:prstGeom>
        </p:spPr>
      </p:pic>
      <p:pic>
        <p:nvPicPr>
          <p:cNvPr id="10" name="Imagine 9" descr="af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16093">
            <a:off x="1034874" y="3220058"/>
            <a:ext cx="2619375" cy="1743075"/>
          </a:xfrm>
          <a:prstGeom prst="rect">
            <a:avLst/>
          </a:prstGeom>
        </p:spPr>
      </p:pic>
      <p:pic>
        <p:nvPicPr>
          <p:cNvPr id="11" name="Imagine 10" descr="ceai ver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7153">
            <a:off x="5703974" y="2932081"/>
            <a:ext cx="2628900" cy="1733550"/>
          </a:xfrm>
          <a:prstGeom prst="rect">
            <a:avLst/>
          </a:prstGeom>
        </p:spPr>
      </p:pic>
      <p:pic>
        <p:nvPicPr>
          <p:cNvPr id="12" name="Imagine 11" descr="cereale ntegral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5843">
            <a:off x="847612" y="5092793"/>
            <a:ext cx="2512545" cy="1512743"/>
          </a:xfrm>
          <a:prstGeom prst="rect">
            <a:avLst/>
          </a:prstGeom>
        </p:spPr>
      </p:pic>
      <p:pic>
        <p:nvPicPr>
          <p:cNvPr id="18" name="Imagine 17" descr="ciocolat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86518">
            <a:off x="928108" y="1636002"/>
            <a:ext cx="2216845" cy="1475210"/>
          </a:xfrm>
          <a:prstGeom prst="rect">
            <a:avLst/>
          </a:prstGeom>
        </p:spPr>
      </p:pic>
      <p:pic>
        <p:nvPicPr>
          <p:cNvPr id="19" name="Imagine 18" descr="eg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21794">
            <a:off x="3825916" y="4397429"/>
            <a:ext cx="2143125" cy="2143125"/>
          </a:xfrm>
          <a:prstGeom prst="rect">
            <a:avLst/>
          </a:prstGeom>
        </p:spPr>
      </p:pic>
      <p:pic>
        <p:nvPicPr>
          <p:cNvPr id="20" name="Imagine 19" descr="fatty fish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491861">
            <a:off x="6315984" y="4441950"/>
            <a:ext cx="2619375" cy="1743075"/>
          </a:xfrm>
          <a:prstGeom prst="rect">
            <a:avLst/>
          </a:prstGeom>
        </p:spPr>
      </p:pic>
      <p:pic>
        <p:nvPicPr>
          <p:cNvPr id="21" name="Imagine 20" descr="nuci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464206">
            <a:off x="3286116" y="2857496"/>
            <a:ext cx="2286000" cy="1762125"/>
          </a:xfrm>
          <a:prstGeom prst="rect">
            <a:avLst/>
          </a:prstGeom>
        </p:spPr>
      </p:pic>
      <p:pic>
        <p:nvPicPr>
          <p:cNvPr id="22" name="Imagine 21" descr="ulei de masline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58102">
            <a:off x="4055945" y="1321255"/>
            <a:ext cx="2058079" cy="1730466"/>
          </a:xfrm>
          <a:prstGeom prst="rect">
            <a:avLst/>
          </a:prstGeom>
        </p:spPr>
      </p:pic>
      <p:pic>
        <p:nvPicPr>
          <p:cNvPr id="23" name="Imagine 22" descr="apa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720" y="421279"/>
            <a:ext cx="8572559" cy="600811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smtClean="0"/>
              <a:t>Rețete și meniuri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000" lvl="2" indent="-342000">
              <a:buFont typeface="Wingdings" pitchFamily="2" charset="2"/>
              <a:buChar char="Ø"/>
            </a:pPr>
            <a:r>
              <a:rPr lang="ro-RO" sz="2800" b="1" dirty="0" smtClean="0"/>
              <a:t>Gătește-ți o memorie excelentă</a:t>
            </a:r>
          </a:p>
          <a:p>
            <a:pPr marL="342000" lvl="1" indent="-342000"/>
            <a:r>
              <a:rPr lang="ro-RO" b="1" dirty="0" smtClean="0"/>
              <a:t>Somon la grătar cu sos de roșii proaspete</a:t>
            </a:r>
          </a:p>
          <a:p>
            <a:pPr marL="342000" lvl="1" indent="-342000"/>
            <a:r>
              <a:rPr lang="ro-RO" b="1" dirty="0" smtClean="0"/>
              <a:t>Omletă cu ciuperci, roșii și busuioc</a:t>
            </a:r>
          </a:p>
          <a:p>
            <a:pPr marL="342000" lvl="1" indent="-342000"/>
            <a:r>
              <a:rPr lang="ro-RO" b="1" dirty="0" smtClean="0"/>
              <a:t>Afine cu iaurt și ciocolată neagră</a:t>
            </a:r>
          </a:p>
          <a:p>
            <a:pPr marL="342000" lvl="1" indent="-342000"/>
            <a:r>
              <a:rPr lang="ro-RO" b="1" dirty="0" smtClean="0"/>
              <a:t>Salată de crudități cu nuci și carne de curcan</a:t>
            </a:r>
          </a:p>
          <a:p>
            <a:pPr marL="342000" lvl="1" indent="-342000"/>
            <a:r>
              <a:rPr lang="ro-RO" b="1" dirty="0" smtClean="0"/>
              <a:t>Baton energizant</a:t>
            </a:r>
          </a:p>
          <a:p>
            <a:pPr marL="342000" lvl="1" indent="-342000">
              <a:buFont typeface="Wingdings" pitchFamily="2" charset="2"/>
              <a:buChar char="Ø"/>
            </a:pPr>
            <a:r>
              <a:rPr lang="ro-RO" sz="2800" dirty="0" smtClean="0">
                <a:hlinkClick r:id="rId2"/>
              </a:rPr>
              <a:t>http://www.whfoods.com/</a:t>
            </a:r>
            <a:endParaRPr lang="en-US" sz="2800" b="1" dirty="0"/>
          </a:p>
        </p:txBody>
      </p:sp>
      <p:pic>
        <p:nvPicPr>
          <p:cNvPr id="5" name="Imagine 4" descr="15minsalmontomatosals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5211173"/>
            <a:ext cx="2143131" cy="1646827"/>
          </a:xfrm>
          <a:prstGeom prst="rect">
            <a:avLst/>
          </a:prstGeom>
        </p:spPr>
      </p:pic>
      <p:pic>
        <p:nvPicPr>
          <p:cNvPr id="6" name="Imagine 5" descr="blueberrytruff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36" y="5211173"/>
            <a:ext cx="2143130" cy="1646827"/>
          </a:xfrm>
          <a:prstGeom prst="rect">
            <a:avLst/>
          </a:prstGeom>
        </p:spPr>
      </p:pic>
      <p:pic>
        <p:nvPicPr>
          <p:cNvPr id="7" name="Imagine 6" descr="mtbfrittat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5214950"/>
            <a:ext cx="2138215" cy="1643050"/>
          </a:xfrm>
          <a:prstGeom prst="rect">
            <a:avLst/>
          </a:prstGeom>
        </p:spPr>
      </p:pic>
      <p:pic>
        <p:nvPicPr>
          <p:cNvPr id="8" name="Imagine 7" descr="peanutba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5784" y="5214950"/>
            <a:ext cx="2138216" cy="16430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714356"/>
            <a:ext cx="7429552" cy="762000"/>
          </a:xfrm>
        </p:spPr>
        <p:txBody>
          <a:bodyPr/>
          <a:lstStyle/>
          <a:p>
            <a:r>
              <a:rPr lang="ro-RO" dirty="0" smtClean="0"/>
              <a:t>Exemplu de meniu pentru o zi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52600"/>
            <a:ext cx="7500938" cy="3886200"/>
          </a:xfrm>
        </p:spPr>
        <p:txBody>
          <a:bodyPr/>
          <a:lstStyle/>
          <a:p>
            <a:pPr lvl="2"/>
            <a:endParaRPr lang="ro-RO" dirty="0" smtClean="0"/>
          </a:p>
          <a:p>
            <a:pPr lvl="1"/>
            <a:endParaRPr lang="en-US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500166" y="1500174"/>
          <a:ext cx="6306526" cy="4563444"/>
        </p:xfrm>
        <a:graphic>
          <a:graphicData uri="http://schemas.openxmlformats.org/drawingml/2006/table">
            <a:tbl>
              <a:tblPr/>
              <a:tblGrid>
                <a:gridCol w="651158"/>
                <a:gridCol w="1058557"/>
                <a:gridCol w="4596811"/>
              </a:tblGrid>
              <a:tr h="3259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Ora</a:t>
                      </a:r>
                      <a:endParaRPr lang="ro-RO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Masa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Alimente 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778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7-8:00</a:t>
                      </a:r>
                      <a:endParaRPr lang="ro-RO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Mic-dejun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Omletă cu ciuperci, roșii și busuioc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felii de pâine integrală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cafea + 1 ling. de miere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259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11:00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Gustare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Afine cu iaurt și ciocolată neagră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78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14:00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Prânz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Somon la grătar cu sos de roșii proaspete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½ cană orez (integral) fiert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Brânză de vaci+ 1 pară + 4 biscuiți simpli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9778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17:00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Gustare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pahar suc proaspăt de portocale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cafea cu lapte și 1 ling. miere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biscuiți simpli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78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FFFF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20:00</a:t>
                      </a:r>
                      <a:endParaRPr lang="ro-RO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Cina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Salată de crudități cu nuci și piept de curcan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o-RO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sau 2 </a:t>
                      </a:r>
                      <a:r>
                        <a:rPr lang="ro-RO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felii </a:t>
                      </a: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 pâine integrală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iaurt simplu (150g)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52600"/>
            <a:ext cx="7500938" cy="3886200"/>
          </a:xfrm>
        </p:spPr>
        <p:txBody>
          <a:bodyPr/>
          <a:lstStyle/>
          <a:p>
            <a:pPr lvl="2"/>
            <a:endParaRPr lang="ro-RO" dirty="0" smtClean="0"/>
          </a:p>
          <a:p>
            <a:pPr lvl="1"/>
            <a:endParaRPr lang="en-US" dirty="0"/>
          </a:p>
        </p:txBody>
      </p:sp>
      <p:pic>
        <p:nvPicPr>
          <p:cNvPr id="6" name="Imagine 5" descr="chocol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142984"/>
            <a:ext cx="4459562" cy="3357586"/>
          </a:xfrm>
          <a:prstGeom prst="rect">
            <a:avLst/>
          </a:prstGeom>
        </p:spPr>
      </p:pic>
      <p:sp>
        <p:nvSpPr>
          <p:cNvPr id="7" name="CasetăText 6"/>
          <p:cNvSpPr txBox="1"/>
          <p:nvPr/>
        </p:nvSpPr>
        <p:spPr>
          <a:xfrm>
            <a:off x="2285984" y="4786322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Just </a:t>
            </a:r>
            <a:r>
              <a:rPr lang="ro-RO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o-RO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wise</a:t>
            </a:r>
            <a:r>
              <a:rPr lang="ro-RO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o-RO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914400"/>
            <a:ext cx="7429552" cy="762000"/>
          </a:xfrm>
        </p:spPr>
        <p:txBody>
          <a:bodyPr/>
          <a:lstStyle/>
          <a:p>
            <a:r>
              <a:rPr lang="ro-RO" dirty="0" smtClean="0"/>
              <a:t>Bibliografie</a:t>
            </a:r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000" lvl="2" indent="-342000">
              <a:buFont typeface="Wingdings" pitchFamily="2" charset="2"/>
              <a:buChar char="Ø"/>
            </a:pPr>
            <a:r>
              <a:rPr lang="ro-RO" b="1" dirty="0" smtClean="0"/>
              <a:t>”Cum să-ți păstrezi sănătatea creierului”, Jean </a:t>
            </a:r>
            <a:r>
              <a:rPr lang="ro-RO" b="1" dirty="0" err="1" smtClean="0"/>
              <a:t>Carper</a:t>
            </a:r>
            <a:r>
              <a:rPr lang="ro-RO" b="1" dirty="0" smtClean="0"/>
              <a:t>, ed. Curtea Veche;</a:t>
            </a:r>
          </a:p>
          <a:p>
            <a:pPr marL="342000" lvl="2" indent="-342000">
              <a:buFont typeface="Wingdings" pitchFamily="2" charset="2"/>
              <a:buChar char="Ø"/>
            </a:pPr>
            <a:r>
              <a:rPr lang="ro-RO" b="1" dirty="0" smtClean="0"/>
              <a:t>”Biblia vitaminelor și a mineralelor esențiale”, </a:t>
            </a:r>
            <a:r>
              <a:rPr lang="ro-RO" b="1" dirty="0" err="1" smtClean="0"/>
              <a:t>Shari</a:t>
            </a:r>
            <a:r>
              <a:rPr lang="ro-RO" b="1" dirty="0" smtClean="0"/>
              <a:t> </a:t>
            </a:r>
            <a:r>
              <a:rPr lang="ro-RO" b="1" dirty="0" err="1" smtClean="0"/>
              <a:t>Lieberman</a:t>
            </a:r>
            <a:r>
              <a:rPr lang="ro-RO" b="1" dirty="0" smtClean="0"/>
              <a:t>, Nancy </a:t>
            </a:r>
            <a:r>
              <a:rPr lang="ro-RO" b="1" dirty="0" err="1" smtClean="0"/>
              <a:t>Bruning</a:t>
            </a:r>
            <a:r>
              <a:rPr lang="ro-RO" b="1" dirty="0" smtClean="0"/>
              <a:t>, ed. Paralela 45</a:t>
            </a:r>
          </a:p>
          <a:p>
            <a:pPr marL="342000" lvl="2" indent="-342000">
              <a:buFont typeface="Wingdings" pitchFamily="2" charset="2"/>
              <a:buChar char="Ø"/>
            </a:pPr>
            <a:r>
              <a:rPr lang="ro-RO" b="1" dirty="0" smtClean="0"/>
              <a:t>”</a:t>
            </a:r>
            <a:r>
              <a:rPr lang="ro-RO" b="1" dirty="0" err="1" smtClean="0"/>
              <a:t>Fitonutriție</a:t>
            </a:r>
            <a:r>
              <a:rPr lang="ro-RO" b="1" dirty="0" smtClean="0"/>
              <a:t> și fitoterapie”, Eric </a:t>
            </a:r>
            <a:r>
              <a:rPr lang="ro-RO" b="1" dirty="0" err="1" smtClean="0"/>
              <a:t>Favre</a:t>
            </a:r>
            <a:r>
              <a:rPr lang="ro-RO" b="1" dirty="0" smtClean="0"/>
              <a:t>, ed. </a:t>
            </a:r>
            <a:r>
              <a:rPr lang="ro-RO" b="1" dirty="0" err="1" smtClean="0"/>
              <a:t>Alicat</a:t>
            </a:r>
            <a:endParaRPr lang="ro-RO" b="1" dirty="0" smtClean="0"/>
          </a:p>
          <a:p>
            <a:pPr marL="342000" lvl="2" indent="-342000">
              <a:buFont typeface="Wingdings" pitchFamily="2" charset="2"/>
              <a:buChar char="Ø"/>
            </a:pPr>
            <a:r>
              <a:rPr lang="ro-RO" b="1" dirty="0" smtClean="0"/>
              <a:t>”Alimente pentru o viață sănătoasă”, G. Puia Negulescu, G. </a:t>
            </a:r>
            <a:r>
              <a:rPr lang="ro-RO" b="1" dirty="0" err="1" smtClean="0"/>
              <a:t>Mencinicopschi</a:t>
            </a:r>
            <a:r>
              <a:rPr lang="ro-RO" b="1" dirty="0" smtClean="0"/>
              <a:t>, ed. Litera</a:t>
            </a:r>
          </a:p>
          <a:p>
            <a:pPr marL="342000" lvl="2" indent="-342000">
              <a:buFont typeface="Wingdings" pitchFamily="2" charset="2"/>
              <a:buChar char="Ø"/>
            </a:pPr>
            <a:r>
              <a:rPr lang="ro-RO" dirty="0" smtClean="0">
                <a:hlinkClick r:id="rId2"/>
              </a:rPr>
              <a:t>http://www.ncbi.nlm.nih.gov/pubmed</a:t>
            </a:r>
            <a:endParaRPr lang="ro-RO" dirty="0" smtClean="0"/>
          </a:p>
          <a:p>
            <a:pPr marL="342000" lvl="2" indent="-342000">
              <a:buFont typeface="Wingdings" pitchFamily="2" charset="2"/>
              <a:buChar char="Ø"/>
            </a:pPr>
            <a:r>
              <a:rPr lang="ro-RO" dirty="0" smtClean="0">
                <a:hlinkClick r:id="rId3"/>
              </a:rPr>
              <a:t>http://www.sciencedirect.com/</a:t>
            </a:r>
            <a:endParaRPr lang="ro-RO" dirty="0" smtClean="0"/>
          </a:p>
          <a:p>
            <a:pPr marL="342000" lvl="2" indent="-342000">
              <a:buFont typeface="Wingdings" pitchFamily="2" charset="2"/>
              <a:buChar char="Ø"/>
            </a:pPr>
            <a:r>
              <a:rPr lang="ro-RO" u="sng" dirty="0" smtClean="0">
                <a:hlinkClick r:id="rId4"/>
              </a:rPr>
              <a:t>http://www.nutrition-neuroscience.co.uk/publications/</a:t>
            </a:r>
            <a:endParaRPr lang="ro-RO" dirty="0" smtClean="0"/>
          </a:p>
          <a:p>
            <a:pPr marL="342000" lvl="2" indent="-342000">
              <a:buFont typeface="Wingdings" pitchFamily="2" charset="2"/>
              <a:buChar char="Ø"/>
            </a:pPr>
            <a:r>
              <a:rPr lang="ro-RO" u="sng" dirty="0" smtClean="0">
                <a:hlinkClick r:id="rId5"/>
              </a:rPr>
              <a:t>http://www.fi.edu/learn/brain/carbs.html</a:t>
            </a:r>
            <a:endParaRPr lang="ro-RO" dirty="0" smtClean="0"/>
          </a:p>
          <a:p>
            <a:pPr marL="342000" lvl="2" indent="-342000">
              <a:buFont typeface="Wingdings" pitchFamily="2" charset="2"/>
              <a:buChar char="Ø"/>
            </a:pPr>
            <a:endParaRPr lang="ro-RO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ods_animation_template">
  <a:themeElements>
    <a:clrScheme name="FoodPyrPres_all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odPyrPres_all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oodPyrPres_al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foods_animation_template</Template>
  <TotalTime>494</TotalTime>
  <Words>713</Words>
  <Application>Microsoft PowerPoint</Application>
  <PresentationFormat>Expunere pe ecran (4:3)</PresentationFormat>
  <Paragraphs>140</Paragraphs>
  <Slides>19</Slides>
  <Notes>1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19</vt:i4>
      </vt:variant>
    </vt:vector>
  </HeadingPairs>
  <TitlesOfParts>
    <vt:vector size="20" baseType="lpstr">
      <vt:lpstr>foods_animation_template</vt:lpstr>
      <vt:lpstr>Alimente pentru sănătatea creierului</vt:lpstr>
      <vt:lpstr>Cuprins</vt:lpstr>
      <vt:lpstr>Legătura dintre alimente și creier</vt:lpstr>
      <vt:lpstr>Legătura dintre alimente și creier</vt:lpstr>
      <vt:lpstr>Nutrienții cheie pentru un creier sănătos</vt:lpstr>
      <vt:lpstr>Nutrienții cheie pentru un creier sănătos</vt:lpstr>
      <vt:lpstr>Nutrienții cheie pentru un creier sănătos</vt:lpstr>
      <vt:lpstr>Nutrienții cheie pentru un creier sănătos</vt:lpstr>
      <vt:lpstr>Nutrienții cheie pentru un creier sănătos</vt:lpstr>
      <vt:lpstr>Nutrienții cheie pentru un creier sănătos</vt:lpstr>
      <vt:lpstr>Antioxidanții</vt:lpstr>
      <vt:lpstr>Antioxidanții</vt:lpstr>
      <vt:lpstr>Antioxidanții</vt:lpstr>
      <vt:lpstr>Alte substanțe esențiale</vt:lpstr>
      <vt:lpstr>Top 10 alimente pentru sănătatea creierului</vt:lpstr>
      <vt:lpstr>Rețete și meniuri</vt:lpstr>
      <vt:lpstr>Exemplu de meniu pentru o zi</vt:lpstr>
      <vt:lpstr>Diapozitivul 18</vt:lpstr>
      <vt:lpstr>Bibliografie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Tupita Nicoleta</dc:creator>
  <cp:lastModifiedBy>Tupita Nicoleta</cp:lastModifiedBy>
  <cp:revision>50</cp:revision>
  <dcterms:created xsi:type="dcterms:W3CDTF">2011-11-18T16:52:19Z</dcterms:created>
  <dcterms:modified xsi:type="dcterms:W3CDTF">2015-03-09T17:09:46Z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TC010188041033</vt:lpwstr>
  </property>
</Properties>
</file>